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notesMasterIdLst>
    <p:notesMasterId r:id="rId17"/>
  </p:notesMasterIdLst>
  <p:handoutMasterIdLst>
    <p:handoutMasterId r:id="rId18"/>
  </p:handoutMasterIdLst>
  <p:sldIdLst>
    <p:sldId id="276" r:id="rId2"/>
    <p:sldId id="277" r:id="rId3"/>
    <p:sldId id="286" r:id="rId4"/>
    <p:sldId id="272" r:id="rId5"/>
    <p:sldId id="273" r:id="rId6"/>
    <p:sldId id="274" r:id="rId7"/>
    <p:sldId id="275" r:id="rId8"/>
    <p:sldId id="279" r:id="rId9"/>
    <p:sldId id="280" r:id="rId10"/>
    <p:sldId id="283" r:id="rId11"/>
    <p:sldId id="284" r:id="rId12"/>
    <p:sldId id="282" r:id="rId13"/>
    <p:sldId id="289" r:id="rId14"/>
    <p:sldId id="287" r:id="rId15"/>
    <p:sldId id="288" r:id="rId16"/>
  </p:sldIdLst>
  <p:sldSz cx="9144000" cy="6858000" type="screen4x3"/>
  <p:notesSz cx="7010400" cy="9236075"/>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0909" autoAdjust="0"/>
  </p:normalViewPr>
  <p:slideViewPr>
    <p:cSldViewPr>
      <p:cViewPr varScale="1">
        <p:scale>
          <a:sx n="120" d="100"/>
          <a:sy n="120" d="100"/>
        </p:scale>
        <p:origin x="94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1963"/>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sz="quarter" idx="1"/>
          </p:nvPr>
        </p:nvSpPr>
        <p:spPr>
          <a:xfrm>
            <a:off x="3970338" y="0"/>
            <a:ext cx="3038475" cy="461963"/>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CC120408-1F77-4F98-8134-9EDD240642E9}" type="datetimeFigureOut">
              <a:rPr lang="en-US"/>
              <a:pPr/>
              <a:t>3/3/2015</a:t>
            </a:fld>
            <a:endParaRPr lang="en-US"/>
          </a:p>
        </p:txBody>
      </p:sp>
      <p:sp>
        <p:nvSpPr>
          <p:cNvPr id="4" name="Footer Placeholder 3"/>
          <p:cNvSpPr>
            <a:spLocks noGrp="1"/>
          </p:cNvSpPr>
          <p:nvPr>
            <p:ph type="ftr" sz="quarter" idx="2"/>
          </p:nvPr>
        </p:nvSpPr>
        <p:spPr>
          <a:xfrm>
            <a:off x="0" y="8772525"/>
            <a:ext cx="3038475" cy="461963"/>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 name="Slide Number Placeholder 4"/>
          <p:cNvSpPr>
            <a:spLocks noGrp="1"/>
          </p:cNvSpPr>
          <p:nvPr>
            <p:ph type="sldNum" sz="quarter" idx="3"/>
          </p:nvPr>
        </p:nvSpPr>
        <p:spPr>
          <a:xfrm>
            <a:off x="3970338" y="8772525"/>
            <a:ext cx="3038475" cy="461963"/>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9C2C1EA3-3783-4B67-85A5-BCDBFE8117C6}" type="slidenum">
              <a:rPr lang="en-US"/>
              <a:pPr/>
              <a:t>‹#›</a:t>
            </a:fld>
            <a:endParaRPr lang="en-US"/>
          </a:p>
        </p:txBody>
      </p:sp>
    </p:spTree>
    <p:extLst>
      <p:ext uri="{BB962C8B-B14F-4D97-AF65-F5344CB8AC3E}">
        <p14:creationId xmlns:p14="http://schemas.microsoft.com/office/powerpoint/2010/main" val="3815316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6888" cy="461963"/>
          </a:xfrm>
          <a:prstGeom prst="rect">
            <a:avLst/>
          </a:prstGeom>
        </p:spPr>
        <p:txBody>
          <a:bodyPr vert="horz" wrap="square" lIns="92117" tIns="46058" rIns="92117" bIns="46058"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971925" y="0"/>
            <a:ext cx="3036888" cy="461963"/>
          </a:xfrm>
          <a:prstGeom prst="rect">
            <a:avLst/>
          </a:prstGeom>
        </p:spPr>
        <p:txBody>
          <a:bodyPr vert="horz" wrap="square" lIns="92117" tIns="46058" rIns="92117" bIns="46058" numCol="1" anchor="t" anchorCtr="0" compatLnSpc="1">
            <a:prstTxWarp prst="textNoShape">
              <a:avLst/>
            </a:prstTxWarp>
          </a:bodyPr>
          <a:lstStyle>
            <a:lvl1pPr algn="r">
              <a:defRPr sz="1200"/>
            </a:lvl1pPr>
          </a:lstStyle>
          <a:p>
            <a:fld id="{313EE389-A421-4E27-A5CE-7C88797E0910}" type="datetimeFigureOut">
              <a:rPr lang="en-US"/>
              <a:pPr/>
              <a:t>3/3/2015</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117" tIns="46058" rIns="92117" bIns="46058" rtlCol="0" anchor="ctr"/>
          <a:lstStyle/>
          <a:p>
            <a:pPr lvl="0"/>
            <a:endParaRPr lang="en-US" noProof="0" smtClean="0"/>
          </a:p>
        </p:txBody>
      </p:sp>
      <p:sp>
        <p:nvSpPr>
          <p:cNvPr id="5" name="Notes Placeholder 4"/>
          <p:cNvSpPr>
            <a:spLocks noGrp="1"/>
          </p:cNvSpPr>
          <p:nvPr>
            <p:ph type="body" sz="quarter" idx="3"/>
          </p:nvPr>
        </p:nvSpPr>
        <p:spPr>
          <a:xfrm>
            <a:off x="701675" y="4387850"/>
            <a:ext cx="5607050" cy="4156075"/>
          </a:xfrm>
          <a:prstGeom prst="rect">
            <a:avLst/>
          </a:prstGeom>
        </p:spPr>
        <p:txBody>
          <a:bodyPr vert="horz" lIns="92117" tIns="46058" rIns="92117" bIns="4605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72525"/>
            <a:ext cx="3036888" cy="461963"/>
          </a:xfrm>
          <a:prstGeom prst="rect">
            <a:avLst/>
          </a:prstGeom>
        </p:spPr>
        <p:txBody>
          <a:bodyPr vert="horz" wrap="square" lIns="92117" tIns="46058" rIns="92117" bIns="46058"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971925" y="8772525"/>
            <a:ext cx="3036888" cy="461963"/>
          </a:xfrm>
          <a:prstGeom prst="rect">
            <a:avLst/>
          </a:prstGeom>
        </p:spPr>
        <p:txBody>
          <a:bodyPr vert="horz" wrap="square" lIns="92117" tIns="46058" rIns="92117" bIns="46058" numCol="1" anchor="b" anchorCtr="0" compatLnSpc="1">
            <a:prstTxWarp prst="textNoShape">
              <a:avLst/>
            </a:prstTxWarp>
          </a:bodyPr>
          <a:lstStyle>
            <a:lvl1pPr algn="r">
              <a:defRPr sz="1200"/>
            </a:lvl1pPr>
          </a:lstStyle>
          <a:p>
            <a:fld id="{3475F9D8-FFAA-4EDD-8675-51F9F552F6F4}" type="slidenum">
              <a:rPr lang="en-US"/>
              <a:pPr/>
              <a:t>‹#›</a:t>
            </a:fld>
            <a:endParaRPr lang="en-US"/>
          </a:p>
        </p:txBody>
      </p:sp>
    </p:spTree>
    <p:extLst>
      <p:ext uri="{BB962C8B-B14F-4D97-AF65-F5344CB8AC3E}">
        <p14:creationId xmlns:p14="http://schemas.microsoft.com/office/powerpoint/2010/main" val="2755691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bwMode="auto">
          <a:noFill/>
          <a:ln>
            <a:miter lim="800000"/>
            <a:headEnd/>
            <a:tailEnd/>
          </a:ln>
        </p:spPr>
        <p:txBody>
          <a:bodyPr/>
          <a:lstStyle/>
          <a:p>
            <a:fld id="{B3BC91D1-76B8-4BED-A78B-B828E7FABE07}" type="slidenum">
              <a:rPr lang="en-US"/>
              <a:pPr/>
              <a:t>1</a:t>
            </a:fld>
            <a:endParaRPr lang="en-US"/>
          </a:p>
        </p:txBody>
      </p:sp>
      <p:sp>
        <p:nvSpPr>
          <p:cNvPr id="225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2532"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dirty="0" smtClean="0">
                <a:latin typeface="TheSansSemiLight-Plain" pitchFamily="34" charset="0"/>
              </a:rPr>
              <a:t>It is a common knowledge that no other designation within the investment management profession carries as much prestige as the </a:t>
            </a:r>
            <a:r>
              <a:rPr lang="zh-CN" altLang="en-US" dirty="0" smtClean="0">
                <a:latin typeface="TheSansSemiLight-Plain" pitchFamily="34" charset="0"/>
              </a:rPr>
              <a:t>特许金融分析师</a:t>
            </a:r>
            <a:r>
              <a:rPr lang="en-US" dirty="0" smtClean="0">
                <a:latin typeface="TheSansSemiLight-Plain" pitchFamily="34" charset="0"/>
              </a:rPr>
              <a:t> charter.  The </a:t>
            </a:r>
            <a:r>
              <a:rPr lang="zh-CN" altLang="en-US" dirty="0" smtClean="0">
                <a:latin typeface="TheSansSemiLight-Plain" pitchFamily="34" charset="0"/>
              </a:rPr>
              <a:t>特许金融分析师</a:t>
            </a:r>
            <a:r>
              <a:rPr lang="en-US" dirty="0" smtClean="0">
                <a:latin typeface="TheSansSemiLight-Plain" pitchFamily="34" charset="0"/>
              </a:rPr>
              <a:t> designation carries with it the respect and credibility that will benefit the individual throughout his/her professional career. </a:t>
            </a:r>
          </a:p>
        </p:txBody>
      </p:sp>
    </p:spTree>
    <p:extLst>
      <p:ext uri="{BB962C8B-B14F-4D97-AF65-F5344CB8AC3E}">
        <p14:creationId xmlns:p14="http://schemas.microsoft.com/office/powerpoint/2010/main" val="13490817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1748" name="Slide Number Placeholder 3"/>
          <p:cNvSpPr>
            <a:spLocks noGrp="1"/>
          </p:cNvSpPr>
          <p:nvPr>
            <p:ph type="sldNum" sz="quarter" idx="5"/>
          </p:nvPr>
        </p:nvSpPr>
        <p:spPr bwMode="auto">
          <a:noFill/>
          <a:ln>
            <a:miter lim="800000"/>
            <a:headEnd/>
            <a:tailEnd/>
          </a:ln>
        </p:spPr>
        <p:txBody>
          <a:bodyPr/>
          <a:lstStyle/>
          <a:p>
            <a:fld id="{9A27D215-8DD9-4F81-A18F-A56B71535622}" type="slidenum">
              <a:rPr lang="en-US"/>
              <a:pPr/>
              <a:t>10</a:t>
            </a:fld>
            <a:endParaRPr lang="en-US"/>
          </a:p>
        </p:txBody>
      </p:sp>
    </p:spTree>
    <p:extLst>
      <p:ext uri="{BB962C8B-B14F-4D97-AF65-F5344CB8AC3E}">
        <p14:creationId xmlns:p14="http://schemas.microsoft.com/office/powerpoint/2010/main" val="28938709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3796" name="Slide Number Placeholder 3"/>
          <p:cNvSpPr>
            <a:spLocks noGrp="1"/>
          </p:cNvSpPr>
          <p:nvPr>
            <p:ph type="sldNum" sz="quarter" idx="5"/>
          </p:nvPr>
        </p:nvSpPr>
        <p:spPr bwMode="auto">
          <a:noFill/>
          <a:ln>
            <a:miter lim="800000"/>
            <a:headEnd/>
            <a:tailEnd/>
          </a:ln>
        </p:spPr>
        <p:txBody>
          <a:bodyPr/>
          <a:lstStyle/>
          <a:p>
            <a:fld id="{8F9A8749-F364-42FC-9A90-91AD36189B4F}" type="slidenum">
              <a:rPr lang="en-US"/>
              <a:pPr/>
              <a:t>11</a:t>
            </a:fld>
            <a:endParaRPr lang="en-US"/>
          </a:p>
        </p:txBody>
      </p:sp>
    </p:spTree>
    <p:extLst>
      <p:ext uri="{BB962C8B-B14F-4D97-AF65-F5344CB8AC3E}">
        <p14:creationId xmlns:p14="http://schemas.microsoft.com/office/powerpoint/2010/main" val="35598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2772" name="Slide Number Placeholder 3"/>
          <p:cNvSpPr>
            <a:spLocks noGrp="1"/>
          </p:cNvSpPr>
          <p:nvPr>
            <p:ph type="sldNum" sz="quarter" idx="5"/>
          </p:nvPr>
        </p:nvSpPr>
        <p:spPr bwMode="auto">
          <a:noFill/>
          <a:ln>
            <a:miter lim="800000"/>
            <a:headEnd/>
            <a:tailEnd/>
          </a:ln>
        </p:spPr>
        <p:txBody>
          <a:bodyPr/>
          <a:lstStyle/>
          <a:p>
            <a:fld id="{21B69625-DCF7-4C2E-A356-79F2A5C425E3}" type="slidenum">
              <a:rPr lang="en-US"/>
              <a:pPr/>
              <a:t>12</a:t>
            </a:fld>
            <a:endParaRPr lang="en-US"/>
          </a:p>
        </p:txBody>
      </p:sp>
    </p:spTree>
    <p:extLst>
      <p:ext uri="{BB962C8B-B14F-4D97-AF65-F5344CB8AC3E}">
        <p14:creationId xmlns:p14="http://schemas.microsoft.com/office/powerpoint/2010/main" val="23855163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3796" name="Slide Number Placeholder 3"/>
          <p:cNvSpPr>
            <a:spLocks noGrp="1"/>
          </p:cNvSpPr>
          <p:nvPr>
            <p:ph type="sldNum" sz="quarter" idx="5"/>
          </p:nvPr>
        </p:nvSpPr>
        <p:spPr bwMode="auto">
          <a:noFill/>
          <a:ln>
            <a:miter lim="800000"/>
            <a:headEnd/>
            <a:tailEnd/>
          </a:ln>
        </p:spPr>
        <p:txBody>
          <a:bodyPr/>
          <a:lstStyle/>
          <a:p>
            <a:fld id="{8F9A8749-F364-42FC-9A90-91AD36189B4F}" type="slidenum">
              <a:rPr lang="en-US"/>
              <a:pPr/>
              <a:t>13</a:t>
            </a:fld>
            <a:endParaRPr lang="en-US"/>
          </a:p>
        </p:txBody>
      </p:sp>
    </p:spTree>
    <p:extLst>
      <p:ext uri="{BB962C8B-B14F-4D97-AF65-F5344CB8AC3E}">
        <p14:creationId xmlns:p14="http://schemas.microsoft.com/office/powerpoint/2010/main" val="5526472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4820" name="Slide Number Placeholder 3"/>
          <p:cNvSpPr>
            <a:spLocks noGrp="1"/>
          </p:cNvSpPr>
          <p:nvPr>
            <p:ph type="sldNum" sz="quarter" idx="5"/>
          </p:nvPr>
        </p:nvSpPr>
        <p:spPr bwMode="auto">
          <a:noFill/>
          <a:ln>
            <a:miter lim="800000"/>
            <a:headEnd/>
            <a:tailEnd/>
          </a:ln>
        </p:spPr>
        <p:txBody>
          <a:bodyPr/>
          <a:lstStyle/>
          <a:p>
            <a:fld id="{630F98C1-3AB2-46D8-89D8-6D8259B5EE67}" type="slidenum">
              <a:rPr lang="en-US"/>
              <a:pPr/>
              <a:t>14</a:t>
            </a:fld>
            <a:endParaRPr lang="en-US"/>
          </a:p>
        </p:txBody>
      </p:sp>
    </p:spTree>
    <p:extLst>
      <p:ext uri="{BB962C8B-B14F-4D97-AF65-F5344CB8AC3E}">
        <p14:creationId xmlns:p14="http://schemas.microsoft.com/office/powerpoint/2010/main" val="9026863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5844" name="Slide Number Placeholder 3"/>
          <p:cNvSpPr>
            <a:spLocks noGrp="1"/>
          </p:cNvSpPr>
          <p:nvPr>
            <p:ph type="sldNum" sz="quarter" idx="5"/>
          </p:nvPr>
        </p:nvSpPr>
        <p:spPr bwMode="auto">
          <a:noFill/>
          <a:ln>
            <a:miter lim="800000"/>
            <a:headEnd/>
            <a:tailEnd/>
          </a:ln>
        </p:spPr>
        <p:txBody>
          <a:bodyPr/>
          <a:lstStyle/>
          <a:p>
            <a:fld id="{55E9EB92-591D-4A7D-B349-80335C3DEE73}" type="slidenum">
              <a:rPr lang="en-US"/>
              <a:pPr/>
              <a:t>15</a:t>
            </a:fld>
            <a:endParaRPr lang="en-US"/>
          </a:p>
        </p:txBody>
      </p:sp>
    </p:spTree>
    <p:extLst>
      <p:ext uri="{BB962C8B-B14F-4D97-AF65-F5344CB8AC3E}">
        <p14:creationId xmlns:p14="http://schemas.microsoft.com/office/powerpoint/2010/main" val="4266289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3556" name="Slide Number Placeholder 3"/>
          <p:cNvSpPr>
            <a:spLocks noGrp="1"/>
          </p:cNvSpPr>
          <p:nvPr>
            <p:ph type="sldNum" sz="quarter" idx="5"/>
          </p:nvPr>
        </p:nvSpPr>
        <p:spPr bwMode="auto">
          <a:noFill/>
          <a:ln>
            <a:miter lim="800000"/>
            <a:headEnd/>
            <a:tailEnd/>
          </a:ln>
        </p:spPr>
        <p:txBody>
          <a:bodyPr/>
          <a:lstStyle/>
          <a:p>
            <a:fld id="{860B4214-0AD5-495F-8E13-4CB8CB9EBEC9}" type="slidenum">
              <a:rPr lang="en-US"/>
              <a:pPr/>
              <a:t>2</a:t>
            </a:fld>
            <a:endParaRPr lang="en-US"/>
          </a:p>
        </p:txBody>
      </p:sp>
    </p:spTree>
    <p:extLst>
      <p:ext uri="{BB962C8B-B14F-4D97-AF65-F5344CB8AC3E}">
        <p14:creationId xmlns:p14="http://schemas.microsoft.com/office/powerpoint/2010/main" val="1154521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4580" name="Slide Number Placeholder 3"/>
          <p:cNvSpPr>
            <a:spLocks noGrp="1"/>
          </p:cNvSpPr>
          <p:nvPr>
            <p:ph type="sldNum" sz="quarter" idx="5"/>
          </p:nvPr>
        </p:nvSpPr>
        <p:spPr bwMode="auto">
          <a:noFill/>
          <a:ln>
            <a:miter lim="800000"/>
            <a:headEnd/>
            <a:tailEnd/>
          </a:ln>
        </p:spPr>
        <p:txBody>
          <a:bodyPr/>
          <a:lstStyle/>
          <a:p>
            <a:fld id="{809D138F-9B7C-4703-A967-DEA151391098}" type="slidenum">
              <a:rPr lang="en-US"/>
              <a:pPr/>
              <a:t>3</a:t>
            </a:fld>
            <a:endParaRPr lang="en-US"/>
          </a:p>
        </p:txBody>
      </p:sp>
    </p:spTree>
    <p:extLst>
      <p:ext uri="{BB962C8B-B14F-4D97-AF65-F5344CB8AC3E}">
        <p14:creationId xmlns:p14="http://schemas.microsoft.com/office/powerpoint/2010/main" val="1452572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bwMode="auto">
          <a:noFill/>
          <a:ln>
            <a:miter lim="800000"/>
            <a:headEnd/>
            <a:tailEnd/>
          </a:ln>
        </p:spPr>
        <p:txBody>
          <a:bodyPr/>
          <a:lstStyle/>
          <a:p>
            <a:fld id="{F4D8CCB9-0653-49A9-B572-75EE1A170B51}" type="slidenum">
              <a:rPr lang="en-US"/>
              <a:pPr/>
              <a:t>4</a:t>
            </a:fld>
            <a:endParaRPr lang="en-US"/>
          </a:p>
        </p:txBody>
      </p:sp>
      <p:sp>
        <p:nvSpPr>
          <p:cNvPr id="256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4"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latin typeface="TheSansSemiLight-Plain" pitchFamily="34" charset="0"/>
            </a:endParaRPr>
          </a:p>
        </p:txBody>
      </p:sp>
    </p:spTree>
    <p:extLst>
      <p:ext uri="{BB962C8B-B14F-4D97-AF65-F5344CB8AC3E}">
        <p14:creationId xmlns:p14="http://schemas.microsoft.com/office/powerpoint/2010/main" val="1363732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bwMode="auto">
          <a:noFill/>
          <a:ln>
            <a:miter lim="800000"/>
            <a:headEnd/>
            <a:tailEnd/>
          </a:ln>
        </p:spPr>
        <p:txBody>
          <a:bodyPr/>
          <a:lstStyle/>
          <a:p>
            <a:fld id="{49133DB9-98BE-4744-8D70-B29F7E7772DD}" type="slidenum">
              <a:rPr lang="en-US"/>
              <a:pPr/>
              <a:t>5</a:t>
            </a:fld>
            <a:endParaRPr lang="en-US"/>
          </a:p>
        </p:txBody>
      </p:sp>
      <p:sp>
        <p:nvSpPr>
          <p:cNvPr id="266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6628"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dirty="0" smtClean="0">
                <a:latin typeface="TheSansSemiLight-Plain" pitchFamily="34" charset="0"/>
              </a:rPr>
              <a:t>Traditional employment in large financial institutions continues to be a primary career track for many </a:t>
            </a:r>
            <a:r>
              <a:rPr lang="zh-CN" altLang="en-US" dirty="0" smtClean="0">
                <a:latin typeface="TheSansSemiLight-Plain" pitchFamily="34" charset="0"/>
              </a:rPr>
              <a:t>特许金融分析师</a:t>
            </a:r>
            <a:r>
              <a:rPr lang="en-US" dirty="0" smtClean="0">
                <a:latin typeface="TheSansSemiLight-Plain" pitchFamily="34" charset="0"/>
              </a:rPr>
              <a:t> candidates and </a:t>
            </a:r>
            <a:r>
              <a:rPr lang="en-US" dirty="0" err="1" smtClean="0">
                <a:latin typeface="TheSansSemiLight-Plain" pitchFamily="34" charset="0"/>
              </a:rPr>
              <a:t>charterholders</a:t>
            </a:r>
            <a:r>
              <a:rPr lang="en-US" dirty="0" smtClean="0">
                <a:latin typeface="TheSansSemiLight-Plain" pitchFamily="34" charset="0"/>
              </a:rPr>
              <a:t>. However, growing numbers of </a:t>
            </a:r>
            <a:r>
              <a:rPr lang="en-US" dirty="0" err="1" smtClean="0">
                <a:latin typeface="TheSansSemiLight-Plain" pitchFamily="34" charset="0"/>
              </a:rPr>
              <a:t>charterholders</a:t>
            </a:r>
            <a:r>
              <a:rPr lang="en-US" dirty="0" smtClean="0">
                <a:latin typeface="TheSansSemiLight-Plain" pitchFamily="34" charset="0"/>
              </a:rPr>
              <a:t> are working in non-financial corporations and consulting firms.</a:t>
            </a:r>
          </a:p>
          <a:p>
            <a:endParaRPr lang="en-US" dirty="0" smtClean="0">
              <a:latin typeface="TheSansSemiLight-Plain" pitchFamily="34" charset="0"/>
            </a:endParaRPr>
          </a:p>
          <a:p>
            <a:r>
              <a:rPr lang="en-US" dirty="0" smtClean="0">
                <a:latin typeface="TheSansSemiLight-Plain" pitchFamily="34" charset="0"/>
              </a:rPr>
              <a:t>This slide is prepared by </a:t>
            </a:r>
            <a:r>
              <a:rPr lang="zh-CN" altLang="en-US" dirty="0" smtClean="0">
                <a:latin typeface="TheSansSemiLight-Plain" pitchFamily="34" charset="0"/>
              </a:rPr>
              <a:t>特许金融分析师</a:t>
            </a:r>
            <a:r>
              <a:rPr lang="en-US" dirty="0" smtClean="0">
                <a:latin typeface="TheSansSemiLight-Plain" pitchFamily="34" charset="0"/>
              </a:rPr>
              <a:t> </a:t>
            </a:r>
            <a:r>
              <a:rPr lang="zh-CN" altLang="en-US" dirty="0" smtClean="0">
                <a:latin typeface="TheSansSemiLight-Plain" pitchFamily="34" charset="0"/>
              </a:rPr>
              <a:t>协会</a:t>
            </a:r>
            <a:endParaRPr lang="en-US" dirty="0" smtClean="0">
              <a:latin typeface="TheSansSemiLight-Plain" pitchFamily="34" charset="0"/>
            </a:endParaRPr>
          </a:p>
          <a:p>
            <a:endParaRPr lang="en-US" dirty="0" smtClean="0">
              <a:latin typeface="TheSansSemiLight-Plain" pitchFamily="34" charset="0"/>
            </a:endParaRPr>
          </a:p>
        </p:txBody>
      </p:sp>
    </p:spTree>
    <p:extLst>
      <p:ext uri="{BB962C8B-B14F-4D97-AF65-F5344CB8AC3E}">
        <p14:creationId xmlns:p14="http://schemas.microsoft.com/office/powerpoint/2010/main" val="3489815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noFill/>
          <a:ln>
            <a:miter lim="800000"/>
            <a:headEnd/>
            <a:tailEnd/>
          </a:ln>
        </p:spPr>
        <p:txBody>
          <a:bodyPr/>
          <a:lstStyle/>
          <a:p>
            <a:fld id="{45586F94-4555-4E4B-91F3-3510D68B5072}" type="slidenum">
              <a:rPr lang="en-US"/>
              <a:pPr/>
              <a:t>6</a:t>
            </a:fld>
            <a:endParaRPr lang="en-US"/>
          </a:p>
        </p:txBody>
      </p:sp>
      <p:sp>
        <p:nvSpPr>
          <p:cNvPr id="276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7652"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dirty="0" smtClean="0">
                <a:latin typeface="TheSansSemiLight-Plain" pitchFamily="34" charset="0"/>
              </a:rPr>
              <a:t>The job listings in local newspapers and on the Internet contain a recurring requirement for investment–related positions: “</a:t>
            </a:r>
            <a:r>
              <a:rPr lang="zh-CN" altLang="en-US" dirty="0" smtClean="0">
                <a:latin typeface="TheSansSemiLight-Plain" pitchFamily="34" charset="0"/>
              </a:rPr>
              <a:t>特许金融分析师</a:t>
            </a:r>
            <a:r>
              <a:rPr lang="en-US" dirty="0" smtClean="0">
                <a:latin typeface="TheSansSemiLight-Plain" pitchFamily="34" charset="0"/>
              </a:rPr>
              <a:t> charter preferred or </a:t>
            </a:r>
            <a:r>
              <a:rPr lang="zh-CN" altLang="en-US" dirty="0" smtClean="0">
                <a:latin typeface="TheSansSemiLight-Plain" pitchFamily="34" charset="0"/>
              </a:rPr>
              <a:t>特许金融分析师</a:t>
            </a:r>
            <a:r>
              <a:rPr lang="en-US" dirty="0" smtClean="0">
                <a:latin typeface="TheSansSemiLight-Plain" pitchFamily="34" charset="0"/>
              </a:rPr>
              <a:t> candidate desired.” When hiring, promoting, and assigning additional responsibility, a large number of employers use the </a:t>
            </a:r>
            <a:r>
              <a:rPr lang="zh-CN" altLang="en-US" dirty="0" smtClean="0">
                <a:latin typeface="TheSansSemiLight-Plain" pitchFamily="34" charset="0"/>
              </a:rPr>
              <a:t>特许金融分析师</a:t>
            </a:r>
            <a:r>
              <a:rPr lang="en-US" dirty="0" smtClean="0">
                <a:latin typeface="TheSansSemiLight-Plain" pitchFamily="34" charset="0"/>
              </a:rPr>
              <a:t> charter as a benchmark for measuring capability and professionalism.</a:t>
            </a:r>
          </a:p>
          <a:p>
            <a:endParaRPr lang="en-US" dirty="0" smtClean="0">
              <a:latin typeface="TheSansSemiLight-Plain" pitchFamily="34" charset="0"/>
            </a:endParaRPr>
          </a:p>
          <a:p>
            <a:r>
              <a:rPr lang="en-US" dirty="0" smtClean="0">
                <a:latin typeface="TheSansSemiLight-Plain" pitchFamily="34" charset="0"/>
              </a:rPr>
              <a:t>Participation in the </a:t>
            </a:r>
            <a:r>
              <a:rPr lang="zh-CN" altLang="en-US" dirty="0" smtClean="0">
                <a:latin typeface="TheSansSemiLight-Plain" pitchFamily="34" charset="0"/>
              </a:rPr>
              <a:t>特许金融分析师</a:t>
            </a:r>
            <a:r>
              <a:rPr lang="en-US" dirty="0" smtClean="0">
                <a:latin typeface="TheSansSemiLight-Plain" pitchFamily="34" charset="0"/>
              </a:rPr>
              <a:t> Program is a clear signal to potential employers that a student or new employee is serious about a career in the investment profession</a:t>
            </a:r>
            <a:r>
              <a:rPr lang="en-US" dirty="0" smtClean="0"/>
              <a:t>.</a:t>
            </a:r>
          </a:p>
          <a:p>
            <a:endParaRPr lang="en-US" dirty="0" smtClean="0"/>
          </a:p>
          <a:p>
            <a:r>
              <a:rPr lang="en-US" dirty="0" smtClean="0">
                <a:latin typeface="TheSansSemiLight-Plain" pitchFamily="34" charset="0"/>
              </a:rPr>
              <a:t>This slide is prepared by </a:t>
            </a:r>
            <a:r>
              <a:rPr lang="zh-CN" altLang="en-US" dirty="0" smtClean="0">
                <a:latin typeface="TheSansSemiLight-Plain" pitchFamily="34" charset="0"/>
              </a:rPr>
              <a:t>特许金融分析师</a:t>
            </a:r>
            <a:r>
              <a:rPr lang="en-US" dirty="0" smtClean="0">
                <a:latin typeface="TheSansSemiLight-Plain" pitchFamily="34" charset="0"/>
              </a:rPr>
              <a:t> </a:t>
            </a:r>
            <a:r>
              <a:rPr lang="zh-CN" altLang="en-US" dirty="0" smtClean="0">
                <a:latin typeface="TheSansSemiLight-Plain" pitchFamily="34" charset="0"/>
              </a:rPr>
              <a:t>协会</a:t>
            </a:r>
            <a:r>
              <a:rPr lang="en-US" dirty="0" smtClean="0">
                <a:latin typeface="TheSansSemiLight-Plain" pitchFamily="34" charset="0"/>
              </a:rPr>
              <a:t>.</a:t>
            </a:r>
          </a:p>
          <a:p>
            <a:endParaRPr lang="en-US" dirty="0" smtClean="0"/>
          </a:p>
          <a:p>
            <a:endParaRPr lang="en-US" dirty="0" smtClean="0"/>
          </a:p>
        </p:txBody>
      </p:sp>
    </p:spTree>
    <p:extLst>
      <p:ext uri="{BB962C8B-B14F-4D97-AF65-F5344CB8AC3E}">
        <p14:creationId xmlns:p14="http://schemas.microsoft.com/office/powerpoint/2010/main" val="2615392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noFill/>
          <a:ln>
            <a:miter lim="800000"/>
            <a:headEnd/>
            <a:tailEnd/>
          </a:ln>
        </p:spPr>
        <p:txBody>
          <a:bodyPr/>
          <a:lstStyle/>
          <a:p>
            <a:fld id="{72495422-97C5-4DD5-8FFA-1D176F2AEBCE}" type="slidenum">
              <a:rPr lang="en-US"/>
              <a:pPr/>
              <a:t>7</a:t>
            </a:fld>
            <a:endParaRPr lang="en-US"/>
          </a:p>
        </p:txBody>
      </p:sp>
      <p:sp>
        <p:nvSpPr>
          <p:cNvPr id="286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8676"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dirty="0" smtClean="0">
                <a:latin typeface="TheSansSemiLight-Plain" pitchFamily="34" charset="0"/>
              </a:rPr>
              <a:t>The material covered in the </a:t>
            </a:r>
            <a:r>
              <a:rPr lang="zh-CN" altLang="en-US" dirty="0" smtClean="0">
                <a:latin typeface="TheSansSemiLight-Plain" pitchFamily="34" charset="0"/>
              </a:rPr>
              <a:t>特许金融分析师</a:t>
            </a:r>
            <a:r>
              <a:rPr lang="en-US" dirty="0" smtClean="0">
                <a:latin typeface="TheSansSemiLight-Plain" pitchFamily="34" charset="0"/>
              </a:rPr>
              <a:t> Program’s curriculum is designed to reflect a Body of Knowledge that keeps pace with the ever-changing dynamics of the global investment industry.</a:t>
            </a:r>
          </a:p>
          <a:p>
            <a:endParaRPr lang="en-US" dirty="0" smtClean="0">
              <a:latin typeface="TheSansSemiLight-Plain" pitchFamily="34" charset="0"/>
            </a:endParaRPr>
          </a:p>
          <a:p>
            <a:r>
              <a:rPr lang="en-US" dirty="0" smtClean="0">
                <a:latin typeface="TheSansSemiLight-Plain" pitchFamily="34" charset="0"/>
              </a:rPr>
              <a:t>The </a:t>
            </a:r>
            <a:r>
              <a:rPr lang="zh-CN" altLang="en-US" dirty="0" smtClean="0">
                <a:latin typeface="TheSansSemiLight-Plain" pitchFamily="34" charset="0"/>
              </a:rPr>
              <a:t>特许金融分析师</a:t>
            </a:r>
            <a:r>
              <a:rPr lang="en-US" dirty="0" smtClean="0">
                <a:latin typeface="TheSansSemiLight-Plain" pitchFamily="34" charset="0"/>
              </a:rPr>
              <a:t> Program focuses on the principles of investment analysis and management. The Body of Knowledge is a systematic way of setting a framework for making investment decisions.</a:t>
            </a:r>
          </a:p>
          <a:p>
            <a:endParaRPr lang="en-US" dirty="0" smtClean="0">
              <a:latin typeface="TheSansSemiLight-Plain" pitchFamily="34" charset="0"/>
            </a:endParaRPr>
          </a:p>
          <a:p>
            <a:r>
              <a:rPr lang="en-US" dirty="0" smtClean="0">
                <a:latin typeface="TheSansSemiLight-Plain" pitchFamily="34" charset="0"/>
              </a:rPr>
              <a:t>The Body of Knowledge includes the 10 general topic areas listed here.  Each of these topic areas is broken into sub-topics and serves as the framework on which the entire program is constructed. </a:t>
            </a:r>
            <a:r>
              <a:rPr lang="zh-CN" altLang="en-US" dirty="0" smtClean="0">
                <a:latin typeface="TheSansSemiLight-Plain" pitchFamily="34" charset="0"/>
              </a:rPr>
              <a:t>特许金融分析师</a:t>
            </a:r>
            <a:r>
              <a:rPr lang="en-US" dirty="0" smtClean="0">
                <a:latin typeface="TheSansSemiLight-Plain" pitchFamily="34" charset="0"/>
              </a:rPr>
              <a:t> </a:t>
            </a:r>
            <a:r>
              <a:rPr lang="zh-CN" altLang="en-US" dirty="0" smtClean="0">
                <a:latin typeface="TheSansSemiLight-Plain" pitchFamily="34" charset="0"/>
              </a:rPr>
              <a:t>协会</a:t>
            </a:r>
            <a:r>
              <a:rPr lang="en-US" dirty="0" smtClean="0">
                <a:latin typeface="TheSansSemiLight-Plain" pitchFamily="34" charset="0"/>
              </a:rPr>
              <a:t> publishes the </a:t>
            </a:r>
            <a:r>
              <a:rPr lang="zh-CN" altLang="en-US" dirty="0" smtClean="0">
                <a:latin typeface="TheSansSemiLight-Plain" pitchFamily="34" charset="0"/>
              </a:rPr>
              <a:t>特许金融分析师</a:t>
            </a:r>
            <a:r>
              <a:rPr lang="en-US" dirty="0" smtClean="0">
                <a:latin typeface="TheSansSemiLight-Plain" pitchFamily="34" charset="0"/>
              </a:rPr>
              <a:t> Program Study Guides that candidates receive upon enrolling in each level of the program. The study guides contain the reading assignments to teach the Body of Knowledge and on which the examinations are based.</a:t>
            </a:r>
          </a:p>
          <a:p>
            <a:endParaRPr lang="en-US" dirty="0" smtClean="0">
              <a:latin typeface="TheSansSemiLight-Plain" pitchFamily="34" charset="0"/>
            </a:endParaRPr>
          </a:p>
          <a:p>
            <a:r>
              <a:rPr lang="en-US" dirty="0" smtClean="0">
                <a:latin typeface="TheSansSemiLight-Plain" pitchFamily="34" charset="0"/>
              </a:rPr>
              <a:t>This slide is prepared by </a:t>
            </a:r>
            <a:r>
              <a:rPr lang="zh-CN" altLang="en-US" dirty="0" smtClean="0">
                <a:latin typeface="TheSansSemiLight-Plain" pitchFamily="34" charset="0"/>
              </a:rPr>
              <a:t>特许金融分析师</a:t>
            </a:r>
            <a:r>
              <a:rPr lang="en-US" dirty="0" smtClean="0">
                <a:latin typeface="TheSansSemiLight-Plain" pitchFamily="34" charset="0"/>
              </a:rPr>
              <a:t> </a:t>
            </a:r>
            <a:r>
              <a:rPr lang="zh-CN" altLang="en-US" dirty="0" smtClean="0">
                <a:latin typeface="TheSansSemiLight-Plain" pitchFamily="34" charset="0"/>
              </a:rPr>
              <a:t>协会</a:t>
            </a:r>
            <a:endParaRPr lang="en-US" dirty="0" smtClean="0">
              <a:latin typeface="TheSansSemiLight-Plain" pitchFamily="34" charset="0"/>
            </a:endParaRPr>
          </a:p>
          <a:p>
            <a:endParaRPr lang="en-US" dirty="0" smtClean="0">
              <a:latin typeface="TheSansSemiLight-Plain" pitchFamily="34" charset="0"/>
            </a:endParaRPr>
          </a:p>
        </p:txBody>
      </p:sp>
    </p:spTree>
    <p:extLst>
      <p:ext uri="{BB962C8B-B14F-4D97-AF65-F5344CB8AC3E}">
        <p14:creationId xmlns:p14="http://schemas.microsoft.com/office/powerpoint/2010/main" val="416909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9700" name="Slide Number Placeholder 3"/>
          <p:cNvSpPr>
            <a:spLocks noGrp="1"/>
          </p:cNvSpPr>
          <p:nvPr>
            <p:ph type="sldNum" sz="quarter" idx="5"/>
          </p:nvPr>
        </p:nvSpPr>
        <p:spPr bwMode="auto">
          <a:noFill/>
          <a:ln>
            <a:miter lim="800000"/>
            <a:headEnd/>
            <a:tailEnd/>
          </a:ln>
        </p:spPr>
        <p:txBody>
          <a:bodyPr/>
          <a:lstStyle/>
          <a:p>
            <a:fld id="{3FFB95F3-EB1F-497B-853D-2A170D23B46C}" type="slidenum">
              <a:rPr lang="en-US"/>
              <a:pPr/>
              <a:t>8</a:t>
            </a:fld>
            <a:endParaRPr lang="en-US"/>
          </a:p>
        </p:txBody>
      </p:sp>
    </p:spTree>
    <p:extLst>
      <p:ext uri="{BB962C8B-B14F-4D97-AF65-F5344CB8AC3E}">
        <p14:creationId xmlns:p14="http://schemas.microsoft.com/office/powerpoint/2010/main" val="15366556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0724" name="Slide Number Placeholder 3"/>
          <p:cNvSpPr>
            <a:spLocks noGrp="1"/>
          </p:cNvSpPr>
          <p:nvPr>
            <p:ph type="sldNum" sz="quarter" idx="5"/>
          </p:nvPr>
        </p:nvSpPr>
        <p:spPr bwMode="auto">
          <a:noFill/>
          <a:ln>
            <a:miter lim="800000"/>
            <a:headEnd/>
            <a:tailEnd/>
          </a:ln>
        </p:spPr>
        <p:txBody>
          <a:bodyPr/>
          <a:lstStyle/>
          <a:p>
            <a:fld id="{0228363F-C8E3-4A11-8920-E35CDD2316A0}" type="slidenum">
              <a:rPr lang="en-US"/>
              <a:pPr/>
              <a:t>9</a:t>
            </a:fld>
            <a:endParaRPr lang="en-US"/>
          </a:p>
        </p:txBody>
      </p:sp>
    </p:spTree>
    <p:extLst>
      <p:ext uri="{BB962C8B-B14F-4D97-AF65-F5344CB8AC3E}">
        <p14:creationId xmlns:p14="http://schemas.microsoft.com/office/powerpoint/2010/main" val="3997643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endParaRPr lang="en-US">
              <a:solidFill>
                <a:srgbClr val="FFFFFF"/>
              </a:solidFill>
            </a:endParaRPr>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endParaRPr lang="en-US">
              <a:solidFill>
                <a:srgbClr val="FFFFFF"/>
              </a:solidFill>
            </a:endParaRPr>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endParaRPr lang="en-US">
              <a:solidFill>
                <a:srgbClr val="FFFFFF"/>
              </a:solidFill>
            </a:endParaRPr>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endParaRPr lang="en-US">
              <a:solidFill>
                <a:srgbClr val="FFFFFF"/>
              </a:solidFill>
            </a:endParaRPr>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endParaRPr lang="en-US">
              <a:solidFill>
                <a:srgbClr val="FFFFFF"/>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a:lvl1pPr>
          </a:lstStyle>
          <a:p>
            <a:fld id="{E7C5072B-C890-459D-BEB3-53EBA68C25BA}" type="slidenum">
              <a:rPr lang="en-US"/>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45CC1532-5D58-46EB-BEA5-678AA423955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8C171DD-B810-4392-B5A9-B1307249BD5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7B6FE5A5-DDBD-4835-96EC-C07F000778F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endParaRPr lang="en-US">
              <a:solidFill>
                <a:srgbClr val="FFFFFF"/>
              </a:solidFill>
            </a:endParaRPr>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endParaRPr lang="en-US">
              <a:solidFill>
                <a:srgbClr val="FFFFFF"/>
              </a:solidFill>
            </a:endParaRPr>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endParaRPr lang="en-US">
              <a:solidFill>
                <a:srgbClr val="FFFFFF"/>
              </a:solidFill>
            </a:endParaRPr>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endParaRPr lang="en-US">
              <a:solidFill>
                <a:srgbClr val="FFFFFF"/>
              </a:solidFill>
            </a:endParaRPr>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endParaRPr lang="en-US">
              <a:solidFill>
                <a:srgbClr val="FFFFFF"/>
              </a:solidFill>
            </a:endParaRPr>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10C7B004-A751-40DA-901B-FE1FD3A2D221}" type="slidenum">
              <a:rPr lang="en-US"/>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F3422D44-B126-4224-AC87-7ADFB2F9CB8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2E95F501-05CE-4EEF-8106-26D32BBC5D0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FBEE17CD-611B-4DA7-8E9B-9CCCCDA2BB3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1D6E3227-0EF0-44C1-8759-3A08D05D365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endParaRPr lang="en-US">
              <a:solidFill>
                <a:srgbClr val="FFFFFF"/>
              </a:solidFill>
            </a:endParaRPr>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endParaRPr lang="en-US">
              <a:solidFill>
                <a:srgbClr val="FFFFFF"/>
              </a:solidFill>
            </a:endParaRPr>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3ACF24D4-7A5A-4CD4-98EA-8349803B162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endParaRPr lang="en-US">
              <a:solidFill>
                <a:srgbClr val="FFFFFF"/>
              </a:solidFill>
            </a:endParaRPr>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endParaRPr lang="en-US">
              <a:solidFill>
                <a:srgbClr val="FFFFFF"/>
              </a:solidFill>
            </a:endParaRPr>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endParaRPr lang="en-US">
              <a:solidFill>
                <a:srgbClr val="FFFFFF"/>
              </a:solidFill>
            </a:endParaRPr>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5310C4D1-F007-40D2-9B60-AAE33272C64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endParaRPr lang="en-US">
              <a:solidFill>
                <a:srgbClr val="FFFFFF"/>
              </a:solidFill>
            </a:endParaRPr>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endParaRPr lang="en-US">
              <a:solidFill>
                <a:srgbClr val="FFFFFF"/>
              </a:solidFill>
            </a:endParaRPr>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400">
                <a:solidFill>
                  <a:schemeClr val="tx2"/>
                </a:solidFill>
              </a:defRPr>
            </a:lvl1pPr>
          </a:lstStyle>
          <a:p>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vert="horz" wrap="square" lIns="91440" tIns="45720" rIns="91440" bIns="45720" numCol="1" anchor="ctr" anchorCtr="0" compatLnSpc="1">
            <a:prstTxWarp prst="textNoShape">
              <a:avLst/>
            </a:prstTxWarp>
          </a:bodyPr>
          <a:lstStyle>
            <a:lvl1pPr eaLnBrk="1" hangingPunct="1">
              <a:defRPr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vert="horz" wrap="none" lIns="0" tIns="0" rIns="0" bIns="0" numCol="1" anchor="ctr" anchorCtr="1" compatLnSpc="1">
            <a:prstTxWarp prst="textNoShape">
              <a:avLst/>
            </a:prstTxWarp>
            <a:noAutofit/>
          </a:bodyPr>
          <a:lstStyle>
            <a:lvl1pPr algn="ctr" eaLnBrk="1" hangingPunct="1">
              <a:defRPr sz="1400">
                <a:solidFill>
                  <a:srgbClr val="FFFFFF"/>
                </a:solidFill>
                <a:latin typeface="Franklin Gothic Book" pitchFamily="34" charset="0"/>
              </a:defRPr>
            </a:lvl1pPr>
          </a:lstStyle>
          <a:p>
            <a:fld id="{26197FDD-8EDB-43B6-BF1D-18146AB4608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880" r:id="rId1"/>
    <p:sldLayoutId id="2147483873" r:id="rId2"/>
    <p:sldLayoutId id="2147483881" r:id="rId3"/>
    <p:sldLayoutId id="2147483874" r:id="rId4"/>
    <p:sldLayoutId id="2147483875" r:id="rId5"/>
    <p:sldLayoutId id="2147483876" r:id="rId6"/>
    <p:sldLayoutId id="2147483877" r:id="rId7"/>
    <p:sldLayoutId id="2147483882" r:id="rId8"/>
    <p:sldLayoutId id="2147483883" r:id="rId9"/>
    <p:sldLayoutId id="2147483878" r:id="rId10"/>
    <p:sldLayoutId id="2147483879"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B2C1D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9BBB59"/>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9BBB59"/>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ohio.edu/graduate/"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ohio.edu/graduate/apply/index.cfm"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ohio.edu/economics/g_index.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1"/>
          <p:cNvSpPr>
            <a:spLocks noGrp="1"/>
          </p:cNvSpPr>
          <p:nvPr>
            <p:ph type="ftr" sz="quarter" idx="11"/>
          </p:nvPr>
        </p:nvSpPr>
        <p:spPr>
          <a:xfrm>
            <a:off x="457200" y="6356350"/>
            <a:ext cx="2133600" cy="365125"/>
          </a:xfrm>
        </p:spPr>
        <p:txBody>
          <a:bodyPr rtlCol="0"/>
          <a:lstStyle/>
          <a:p>
            <a:pPr>
              <a:defRPr/>
            </a:pPr>
            <a:r>
              <a:rPr lang="en-US" dirty="0">
                <a:solidFill>
                  <a:schemeClr val="tx1">
                    <a:tint val="75000"/>
                  </a:schemeClr>
                </a:solidFill>
              </a:rPr>
              <a:t>2004-2005 </a:t>
            </a:r>
            <a:r>
              <a:rPr lang="zh-CN" altLang="en-US" dirty="0" smtClean="0">
                <a:solidFill>
                  <a:schemeClr val="tx1">
                    <a:tint val="75000"/>
                  </a:schemeClr>
                </a:solidFill>
              </a:rPr>
              <a:t>特许金融分析师</a:t>
            </a:r>
            <a:r>
              <a:rPr lang="en-US" baseline="30000" dirty="0" smtClean="0">
                <a:solidFill>
                  <a:schemeClr val="tx1">
                    <a:tint val="75000"/>
                  </a:schemeClr>
                </a:solidFill>
              </a:rPr>
              <a:t>®</a:t>
            </a:r>
            <a:r>
              <a:rPr lang="en-US" dirty="0" smtClean="0">
                <a:solidFill>
                  <a:schemeClr val="tx1">
                    <a:tint val="75000"/>
                  </a:schemeClr>
                </a:solidFill>
              </a:rPr>
              <a:t> </a:t>
            </a:r>
            <a:r>
              <a:rPr lang="en-US" dirty="0">
                <a:solidFill>
                  <a:schemeClr val="tx1">
                    <a:tint val="75000"/>
                  </a:schemeClr>
                </a:solidFill>
              </a:rPr>
              <a:t>Program</a:t>
            </a:r>
          </a:p>
        </p:txBody>
      </p:sp>
      <p:sp>
        <p:nvSpPr>
          <p:cNvPr id="3075" name="Slide Number Placeholder 2"/>
          <p:cNvSpPr>
            <a:spLocks noGrp="1"/>
          </p:cNvSpPr>
          <p:nvPr>
            <p:ph type="sldNum" sz="quarter" idx="12"/>
          </p:nvPr>
        </p:nvSpPr>
        <p:spPr bwMode="auto">
          <a:xfrm>
            <a:off x="3124200" y="6356350"/>
            <a:ext cx="2895600" cy="365125"/>
          </a:xfrm>
          <a:noFill/>
          <a:ln>
            <a:miter lim="800000"/>
            <a:headEnd/>
            <a:tailEnd/>
          </a:ln>
        </p:spPr>
        <p:txBody>
          <a:bodyPr/>
          <a:lstStyle/>
          <a:p>
            <a:fld id="{A550E743-084C-4207-8AFE-E9A0D6EB94CA}" type="slidenum">
              <a:rPr lang="en-US"/>
              <a:pPr/>
              <a:t>1</a:t>
            </a:fld>
            <a:endParaRPr lang="en-US"/>
          </a:p>
        </p:txBody>
      </p:sp>
      <p:pic>
        <p:nvPicPr>
          <p:cNvPr id="6148" name="Picture 6"/>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6149" name="Rectangle 2"/>
          <p:cNvSpPr>
            <a:spLocks noChangeArrowheads="1"/>
          </p:cNvSpPr>
          <p:nvPr/>
        </p:nvSpPr>
        <p:spPr bwMode="auto">
          <a:xfrm>
            <a:off x="228600" y="152400"/>
            <a:ext cx="7315200" cy="990600"/>
          </a:xfrm>
          <a:prstGeom prst="rect">
            <a:avLst/>
          </a:prstGeom>
          <a:noFill/>
          <a:ln w="9525">
            <a:noFill/>
            <a:miter lim="800000"/>
            <a:headEnd/>
            <a:tailEnd/>
          </a:ln>
        </p:spPr>
        <p:txBody>
          <a:bodyPr/>
          <a:lstStyle/>
          <a:p>
            <a:pPr eaLnBrk="1" hangingPunct="1"/>
            <a:r>
              <a:rPr lang="zh-CN" altLang="en-US" sz="2000" dirty="0" smtClean="0">
                <a:solidFill>
                  <a:schemeClr val="bg1"/>
                </a:solidFill>
              </a:rPr>
              <a:t>金融经济学硕士</a:t>
            </a:r>
            <a:r>
              <a:rPr lang="en-US" sz="2000" dirty="0">
                <a:solidFill>
                  <a:schemeClr val="bg1"/>
                </a:solidFill>
              </a:rPr>
              <a:t/>
            </a:r>
            <a:br>
              <a:rPr lang="en-US" sz="2000" dirty="0">
                <a:solidFill>
                  <a:schemeClr val="bg1"/>
                </a:solidFill>
              </a:rPr>
            </a:br>
            <a:r>
              <a:rPr lang="zh-CN" altLang="en-US" sz="2000" dirty="0" smtClean="0">
                <a:solidFill>
                  <a:schemeClr val="bg1"/>
                </a:solidFill>
              </a:rPr>
              <a:t>特许金融分析师（</a:t>
            </a:r>
            <a:r>
              <a:rPr lang="en-US" altLang="zh-CN" sz="2000" dirty="0" smtClean="0">
                <a:solidFill>
                  <a:schemeClr val="bg1"/>
                </a:solidFill>
              </a:rPr>
              <a:t>CFA</a:t>
            </a:r>
            <a:r>
              <a:rPr lang="en-US" altLang="zh-CN" sz="2000" baseline="30000" dirty="0" smtClean="0">
                <a:solidFill>
                  <a:schemeClr val="bg1"/>
                </a:solidFill>
              </a:rPr>
              <a:t>®</a:t>
            </a:r>
            <a:r>
              <a:rPr lang="zh-CN" altLang="en-US" sz="2000" dirty="0" smtClean="0">
                <a:solidFill>
                  <a:schemeClr val="bg1"/>
                </a:solidFill>
              </a:rPr>
              <a:t>）协会大学认证项目会员</a:t>
            </a:r>
            <a:endParaRPr lang="en-US" sz="4400" dirty="0">
              <a:solidFill>
                <a:schemeClr val="tx2"/>
              </a:solidFill>
            </a:endParaRPr>
          </a:p>
        </p:txBody>
      </p:sp>
      <p:sp>
        <p:nvSpPr>
          <p:cNvPr id="6150" name="Text Box 3"/>
          <p:cNvSpPr txBox="1">
            <a:spLocks noChangeArrowheads="1"/>
          </p:cNvSpPr>
          <p:nvPr/>
        </p:nvSpPr>
        <p:spPr bwMode="auto">
          <a:xfrm>
            <a:off x="228600" y="1371600"/>
            <a:ext cx="8686800" cy="4495800"/>
          </a:xfrm>
          <a:prstGeom prst="rect">
            <a:avLst/>
          </a:prstGeom>
          <a:noFill/>
          <a:ln w="9525">
            <a:noFill/>
            <a:miter lim="800000"/>
            <a:headEnd/>
            <a:tailEnd/>
          </a:ln>
        </p:spPr>
        <p:txBody>
          <a:bodyPr/>
          <a:lstStyle/>
          <a:p>
            <a:pPr>
              <a:tabLst>
                <a:tab pos="4229100" algn="l"/>
              </a:tabLst>
            </a:pPr>
            <a:endParaRPr lang="en-US"/>
          </a:p>
        </p:txBody>
      </p:sp>
      <p:sp>
        <p:nvSpPr>
          <p:cNvPr id="6151" name="Rectangle 6"/>
          <p:cNvSpPr>
            <a:spLocks noChangeArrowheads="1"/>
          </p:cNvSpPr>
          <p:nvPr/>
        </p:nvSpPr>
        <p:spPr bwMode="auto">
          <a:xfrm>
            <a:off x="1219200" y="1905000"/>
            <a:ext cx="6477000" cy="3970318"/>
          </a:xfrm>
          <a:prstGeom prst="rect">
            <a:avLst/>
          </a:prstGeom>
          <a:noFill/>
          <a:ln w="9525">
            <a:noFill/>
            <a:miter lim="800000"/>
            <a:headEnd/>
            <a:tailEnd/>
          </a:ln>
        </p:spPr>
        <p:txBody>
          <a:bodyPr>
            <a:spAutoFit/>
          </a:bodyPr>
          <a:lstStyle/>
          <a:p>
            <a:endParaRPr lang="en-US" sz="3600" dirty="0"/>
          </a:p>
          <a:p>
            <a:pPr algn="ctr"/>
            <a:r>
              <a:rPr lang="zh-CN" altLang="en-US" sz="3600" b="1" dirty="0" smtClean="0"/>
              <a:t>金融经济学硕士项目</a:t>
            </a:r>
            <a:r>
              <a:rPr lang="en-US" sz="3600" b="1" dirty="0"/>
              <a:t/>
            </a:r>
            <a:br>
              <a:rPr lang="en-US" sz="3600" b="1" dirty="0"/>
            </a:br>
            <a:r>
              <a:rPr lang="zh-CN" altLang="en-US" sz="3600" b="1" dirty="0" smtClean="0"/>
              <a:t>俄亥俄大学</a:t>
            </a:r>
            <a:r>
              <a:rPr lang="en-US" sz="3600" b="1" dirty="0" smtClean="0"/>
              <a:t> </a:t>
            </a:r>
            <a:endParaRPr lang="en-US" sz="3600" b="1" dirty="0"/>
          </a:p>
          <a:p>
            <a:endParaRPr lang="en-US" sz="3600" b="1" dirty="0"/>
          </a:p>
          <a:p>
            <a:r>
              <a:rPr lang="en-US" sz="3600" b="1" dirty="0"/>
              <a:t>         </a:t>
            </a:r>
            <a:r>
              <a:rPr lang="zh-CN" altLang="en-US" sz="3600" b="1" dirty="0" smtClean="0"/>
              <a:t>        </a:t>
            </a:r>
            <a:r>
              <a:rPr lang="zh-CN" altLang="en-US" sz="3600" b="1" dirty="0" smtClean="0">
                <a:latin typeface="+mn-ea"/>
              </a:rPr>
              <a:t>项目简介</a:t>
            </a:r>
            <a:endParaRPr lang="en-US" sz="3600" b="1" dirty="0">
              <a:latin typeface="+mn-ea"/>
            </a:endParaRPr>
          </a:p>
          <a:p>
            <a:endParaRPr lang="en-US" dirty="0">
              <a:solidFill>
                <a:srgbClr val="FF0000"/>
              </a:solidFill>
            </a:endParaRPr>
          </a:p>
          <a:p>
            <a:endParaRPr lang="en-US" dirty="0">
              <a:solidFill>
                <a:srgbClr val="FF0000"/>
              </a:solidFill>
            </a:endParaRPr>
          </a:p>
          <a:p>
            <a:endParaRPr lang="en-US" dirty="0">
              <a:solidFill>
                <a:srgbClr val="FF0000"/>
              </a:solidFill>
            </a:endParaRPr>
          </a:p>
          <a:p>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endParaRPr lang="en-US" smtClean="0"/>
          </a:p>
        </p:txBody>
      </p:sp>
      <p:sp>
        <p:nvSpPr>
          <p:cNvPr id="15363" name="Content Placeholder 2"/>
          <p:cNvSpPr>
            <a:spLocks noGrp="1"/>
          </p:cNvSpPr>
          <p:nvPr>
            <p:ph sz="quarter" idx="1"/>
          </p:nvPr>
        </p:nvSpPr>
        <p:spPr/>
        <p:txBody>
          <a:bodyPr/>
          <a:lstStyle/>
          <a:p>
            <a:pPr eaLnBrk="1" hangingPunct="1"/>
            <a:endParaRPr lang="en-US" smtClean="0"/>
          </a:p>
        </p:txBody>
      </p:sp>
      <p:pic>
        <p:nvPicPr>
          <p:cNvPr id="15364" name="Picture 6"/>
          <p:cNvPicPr>
            <a:picLocks noChangeAspect="1" noChangeArrowheads="1"/>
          </p:cNvPicPr>
          <p:nvPr/>
        </p:nvPicPr>
        <p:blipFill>
          <a:blip r:embed="rId3" cstate="print"/>
          <a:srcRect/>
          <a:stretch>
            <a:fillRect/>
          </a:stretch>
        </p:blipFill>
        <p:spPr bwMode="auto">
          <a:xfrm>
            <a:off x="-228600" y="-25400"/>
            <a:ext cx="9372600" cy="6858000"/>
          </a:xfrm>
          <a:prstGeom prst="rect">
            <a:avLst/>
          </a:prstGeom>
          <a:noFill/>
          <a:ln w="9525">
            <a:noFill/>
            <a:miter lim="800000"/>
            <a:headEnd/>
            <a:tailEnd/>
          </a:ln>
        </p:spPr>
      </p:pic>
      <p:sp>
        <p:nvSpPr>
          <p:cNvPr id="15365" name="Rectangle 4"/>
          <p:cNvSpPr>
            <a:spLocks noChangeArrowheads="1"/>
          </p:cNvSpPr>
          <p:nvPr/>
        </p:nvSpPr>
        <p:spPr bwMode="auto">
          <a:xfrm>
            <a:off x="0" y="152400"/>
            <a:ext cx="4572000" cy="800219"/>
          </a:xfrm>
          <a:prstGeom prst="rect">
            <a:avLst/>
          </a:prstGeom>
          <a:noFill/>
          <a:ln w="9525">
            <a:noFill/>
            <a:miter lim="800000"/>
            <a:headEnd/>
            <a:tailEnd/>
          </a:ln>
        </p:spPr>
        <p:txBody>
          <a:bodyPr>
            <a:spAutoFit/>
          </a:bodyPr>
          <a:lstStyle/>
          <a:p>
            <a:pPr eaLnBrk="1" hangingPunct="1"/>
            <a:r>
              <a:rPr lang="zh-CN" altLang="en-US" dirty="0" smtClean="0">
                <a:solidFill>
                  <a:srgbClr val="F5DFAC"/>
                </a:solidFill>
              </a:rPr>
              <a:t>金融经济学硕士</a:t>
            </a:r>
            <a:endParaRPr lang="en-US" dirty="0">
              <a:solidFill>
                <a:schemeClr val="bg1"/>
              </a:solidFill>
            </a:endParaRPr>
          </a:p>
          <a:p>
            <a:pPr eaLnBrk="1" hangingPunct="1"/>
            <a:r>
              <a:rPr lang="zh-CN" altLang="en-US" sz="2800" b="1" dirty="0">
                <a:solidFill>
                  <a:schemeClr val="bg1"/>
                </a:solidFill>
              </a:rPr>
              <a:t>学制</a:t>
            </a:r>
            <a:endParaRPr lang="en-US" sz="2800" b="1" dirty="0">
              <a:solidFill>
                <a:schemeClr val="tx2"/>
              </a:solidFill>
            </a:endParaRPr>
          </a:p>
        </p:txBody>
      </p:sp>
      <p:sp>
        <p:nvSpPr>
          <p:cNvPr id="12294" name="Rectangle 5"/>
          <p:cNvSpPr>
            <a:spLocks noChangeArrowheads="1"/>
          </p:cNvSpPr>
          <p:nvPr/>
        </p:nvSpPr>
        <p:spPr bwMode="auto">
          <a:xfrm>
            <a:off x="304800" y="2387600"/>
            <a:ext cx="8839200" cy="2246769"/>
          </a:xfrm>
          <a:prstGeom prst="rect">
            <a:avLst/>
          </a:prstGeom>
          <a:noFill/>
          <a:ln w="9525">
            <a:noFill/>
            <a:miter lim="800000"/>
            <a:headEnd/>
            <a:tailEnd/>
          </a:ln>
        </p:spPr>
        <p:txBody>
          <a:bodyPr wrap="square">
            <a:spAutoFit/>
          </a:bodyPr>
          <a:lstStyle/>
          <a:p>
            <a:pPr marL="342900" indent="-342900">
              <a:spcBef>
                <a:spcPct val="50000"/>
              </a:spcBef>
              <a:buFontTx/>
              <a:buChar char="•"/>
            </a:pPr>
            <a:r>
              <a:rPr lang="zh-CN" altLang="en-US" sz="2800" dirty="0">
                <a:cs typeface="Arial" charset="0"/>
              </a:rPr>
              <a:t>完成</a:t>
            </a:r>
            <a:r>
              <a:rPr lang="zh-CN" altLang="en-US" sz="2800" dirty="0" smtClean="0">
                <a:cs typeface="Arial" charset="0"/>
              </a:rPr>
              <a:t>本项目全部课程共需四个学期（含暑假学期）、约</a:t>
            </a:r>
            <a:r>
              <a:rPr lang="en-US" altLang="zh-CN" sz="2800" dirty="0" smtClean="0">
                <a:cs typeface="Arial" charset="0"/>
              </a:rPr>
              <a:t>18</a:t>
            </a:r>
            <a:r>
              <a:rPr lang="zh-CN" altLang="en-US" sz="2800" dirty="0" smtClean="0">
                <a:cs typeface="Arial" charset="0"/>
              </a:rPr>
              <a:t>个月。</a:t>
            </a:r>
            <a:endParaRPr lang="en-US" sz="2800" dirty="0">
              <a:cs typeface="Arial" charset="0"/>
            </a:endParaRPr>
          </a:p>
          <a:p>
            <a:pPr marL="342900" indent="-342900">
              <a:spcBef>
                <a:spcPct val="50000"/>
              </a:spcBef>
              <a:buFontTx/>
              <a:buChar char="•"/>
            </a:pPr>
            <a:r>
              <a:rPr lang="zh-CN" altLang="en-US" sz="2800" dirty="0" smtClean="0">
                <a:cs typeface="Arial" charset="0"/>
              </a:rPr>
              <a:t>学生共需修满</a:t>
            </a:r>
            <a:r>
              <a:rPr lang="en-US" altLang="zh-CN" sz="2800" dirty="0" smtClean="0">
                <a:cs typeface="Arial" charset="0"/>
              </a:rPr>
              <a:t>52</a:t>
            </a:r>
            <a:r>
              <a:rPr lang="zh-CN" altLang="en-US" sz="2800" dirty="0" smtClean="0">
                <a:cs typeface="Arial" charset="0"/>
              </a:rPr>
              <a:t>个学时的课程。</a:t>
            </a:r>
            <a:endParaRPr lang="en-US" sz="2800" dirty="0">
              <a:cs typeface="Arial" charset="0"/>
            </a:endParaRPr>
          </a:p>
          <a:p>
            <a:pPr marL="342900" indent="-342900">
              <a:spcBef>
                <a:spcPct val="50000"/>
              </a:spcBef>
              <a:buFontTx/>
              <a:buChar char="•"/>
            </a:pPr>
            <a:endParaRPr lang="en-US" sz="2800" dirty="0">
              <a:cs typeface="Arial" charset="0"/>
            </a:endParaRPr>
          </a:p>
        </p:txBody>
      </p:sp>
    </p:spTree>
  </p:cSld>
  <p:clrMapOvr>
    <a:masterClrMapping/>
  </p:clrMapOvr>
  <p:transition advTm="9796"/>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endParaRPr lang="en-US" smtClean="0"/>
          </a:p>
        </p:txBody>
      </p:sp>
      <p:sp>
        <p:nvSpPr>
          <p:cNvPr id="17411" name="Content Placeholder 2"/>
          <p:cNvSpPr>
            <a:spLocks noGrp="1"/>
          </p:cNvSpPr>
          <p:nvPr>
            <p:ph sz="quarter" idx="1"/>
          </p:nvPr>
        </p:nvSpPr>
        <p:spPr/>
        <p:txBody>
          <a:bodyPr/>
          <a:lstStyle/>
          <a:p>
            <a:pPr eaLnBrk="1" hangingPunct="1"/>
            <a:endParaRPr lang="en-US" smtClean="0"/>
          </a:p>
        </p:txBody>
      </p:sp>
      <p:pic>
        <p:nvPicPr>
          <p:cNvPr id="17412" name="Picture 6"/>
          <p:cNvPicPr>
            <a:picLocks noChangeAspect="1" noChangeArrowheads="1"/>
          </p:cNvPicPr>
          <p:nvPr/>
        </p:nvPicPr>
        <p:blipFill>
          <a:blip r:embed="rId3" cstate="print"/>
          <a:srcRect/>
          <a:stretch>
            <a:fillRect/>
          </a:stretch>
        </p:blipFill>
        <p:spPr bwMode="auto">
          <a:xfrm>
            <a:off x="-228600" y="0"/>
            <a:ext cx="9372600" cy="6858000"/>
          </a:xfrm>
          <a:prstGeom prst="rect">
            <a:avLst/>
          </a:prstGeom>
          <a:noFill/>
          <a:ln w="9525">
            <a:noFill/>
            <a:miter lim="800000"/>
            <a:headEnd/>
            <a:tailEnd/>
          </a:ln>
        </p:spPr>
      </p:pic>
      <p:sp>
        <p:nvSpPr>
          <p:cNvPr id="17413" name="Rectangle 4"/>
          <p:cNvSpPr>
            <a:spLocks noChangeArrowheads="1"/>
          </p:cNvSpPr>
          <p:nvPr/>
        </p:nvSpPr>
        <p:spPr bwMode="auto">
          <a:xfrm>
            <a:off x="0" y="152400"/>
            <a:ext cx="4572000" cy="800219"/>
          </a:xfrm>
          <a:prstGeom prst="rect">
            <a:avLst/>
          </a:prstGeom>
          <a:noFill/>
          <a:ln w="9525">
            <a:noFill/>
            <a:miter lim="800000"/>
            <a:headEnd/>
            <a:tailEnd/>
          </a:ln>
        </p:spPr>
        <p:txBody>
          <a:bodyPr>
            <a:spAutoFit/>
          </a:bodyPr>
          <a:lstStyle/>
          <a:p>
            <a:pPr eaLnBrk="1" hangingPunct="1"/>
            <a:r>
              <a:rPr lang="zh-CN" altLang="en-US" dirty="0" smtClean="0">
                <a:solidFill>
                  <a:srgbClr val="F5DFAC"/>
                </a:solidFill>
              </a:rPr>
              <a:t>金融经济学硕士</a:t>
            </a:r>
            <a:endParaRPr lang="en-US" dirty="0">
              <a:solidFill>
                <a:schemeClr val="bg1"/>
              </a:solidFill>
            </a:endParaRPr>
          </a:p>
          <a:p>
            <a:pPr eaLnBrk="1" hangingPunct="1"/>
            <a:r>
              <a:rPr lang="zh-CN" altLang="en-US" sz="2800" b="1" dirty="0">
                <a:solidFill>
                  <a:schemeClr val="bg1"/>
                </a:solidFill>
              </a:rPr>
              <a:t>哪</a:t>
            </a:r>
            <a:r>
              <a:rPr lang="zh-CN" altLang="en-US" sz="2800" b="1" dirty="0" smtClean="0">
                <a:solidFill>
                  <a:schemeClr val="bg1"/>
                </a:solidFill>
              </a:rPr>
              <a:t>些专业可以申请？</a:t>
            </a:r>
            <a:endParaRPr lang="en-US" sz="2800" b="1" dirty="0">
              <a:solidFill>
                <a:schemeClr val="bg1"/>
              </a:solidFill>
            </a:endParaRPr>
          </a:p>
        </p:txBody>
      </p:sp>
      <p:sp>
        <p:nvSpPr>
          <p:cNvPr id="13318" name="Rectangle 5"/>
          <p:cNvSpPr>
            <a:spLocks noChangeArrowheads="1"/>
          </p:cNvSpPr>
          <p:nvPr/>
        </p:nvSpPr>
        <p:spPr bwMode="auto">
          <a:xfrm>
            <a:off x="0" y="1447800"/>
            <a:ext cx="8915400" cy="3539430"/>
          </a:xfrm>
          <a:prstGeom prst="rect">
            <a:avLst/>
          </a:prstGeom>
          <a:noFill/>
          <a:ln w="9525">
            <a:noFill/>
            <a:miter lim="800000"/>
            <a:headEnd/>
            <a:tailEnd/>
          </a:ln>
        </p:spPr>
        <p:txBody>
          <a:bodyPr>
            <a:spAutoFit/>
          </a:bodyPr>
          <a:lstStyle/>
          <a:p>
            <a:r>
              <a:rPr lang="zh-CN" altLang="en-US" sz="2800" dirty="0" smtClean="0">
                <a:cs typeface="Arial" charset="0"/>
              </a:rPr>
              <a:t>哪些专业可以申请？</a:t>
            </a:r>
            <a:endParaRPr lang="en-US" altLang="zh-CN" sz="2800" dirty="0" smtClean="0">
              <a:cs typeface="Arial" charset="0"/>
            </a:endParaRPr>
          </a:p>
          <a:p>
            <a:r>
              <a:rPr lang="en-US" altLang="zh-CN" sz="2800" dirty="0" smtClean="0">
                <a:cs typeface="Arial" charset="0"/>
              </a:rPr>
              <a:t>1.</a:t>
            </a:r>
            <a:r>
              <a:rPr lang="zh-CN" altLang="en-US" sz="2800" dirty="0" smtClean="0">
                <a:cs typeface="Arial" charset="0"/>
              </a:rPr>
              <a:t>  经济学</a:t>
            </a:r>
            <a:r>
              <a:rPr lang="en-US" altLang="zh-CN" sz="2800" dirty="0" smtClean="0">
                <a:cs typeface="Arial" charset="0"/>
              </a:rPr>
              <a:t>,</a:t>
            </a:r>
            <a:r>
              <a:rPr lang="zh-CN" altLang="en-US" sz="2800" dirty="0" smtClean="0">
                <a:cs typeface="Arial" charset="0"/>
              </a:rPr>
              <a:t>金融学</a:t>
            </a:r>
            <a:r>
              <a:rPr lang="en-US" altLang="zh-CN" sz="2800" dirty="0" smtClean="0">
                <a:cs typeface="Arial" charset="0"/>
              </a:rPr>
              <a:t>,</a:t>
            </a:r>
            <a:r>
              <a:rPr lang="zh-CN" altLang="en-US" sz="2800" dirty="0" smtClean="0">
                <a:cs typeface="Arial" charset="0"/>
              </a:rPr>
              <a:t>会计学专业</a:t>
            </a:r>
            <a:endParaRPr lang="en-US" sz="2800" dirty="0">
              <a:cs typeface="Arial" charset="0"/>
            </a:endParaRPr>
          </a:p>
          <a:p>
            <a:r>
              <a:rPr lang="en-US" altLang="zh-CN" sz="2800" dirty="0" smtClean="0">
                <a:cs typeface="Arial" charset="0"/>
              </a:rPr>
              <a:t>2.</a:t>
            </a:r>
            <a:r>
              <a:rPr lang="zh-CN" altLang="en-US" sz="2800" dirty="0" smtClean="0">
                <a:cs typeface="Arial" charset="0"/>
              </a:rPr>
              <a:t>  工商管理专业</a:t>
            </a:r>
            <a:endParaRPr lang="en-US" sz="2800" dirty="0">
              <a:cs typeface="Arial" charset="0"/>
            </a:endParaRPr>
          </a:p>
          <a:p>
            <a:r>
              <a:rPr lang="en-US" altLang="zh-CN" sz="2800" dirty="0" smtClean="0">
                <a:cs typeface="Arial" charset="0"/>
              </a:rPr>
              <a:t>3.</a:t>
            </a:r>
            <a:r>
              <a:rPr lang="zh-CN" altLang="en-US" sz="2800" dirty="0" smtClean="0">
                <a:cs typeface="Arial" charset="0"/>
              </a:rPr>
              <a:t>  市场营销专业</a:t>
            </a:r>
            <a:endParaRPr lang="en-US" altLang="zh-CN" sz="2800" dirty="0" smtClean="0">
              <a:cs typeface="Arial" charset="0"/>
            </a:endParaRPr>
          </a:p>
          <a:p>
            <a:pPr marL="514350" indent="-514350">
              <a:buAutoNum type="arabicPeriod" startAt="4"/>
            </a:pPr>
            <a:r>
              <a:rPr lang="zh-CN" altLang="en-US" sz="2800" dirty="0" smtClean="0">
                <a:cs typeface="Arial" charset="0"/>
              </a:rPr>
              <a:t>数学</a:t>
            </a:r>
            <a:r>
              <a:rPr lang="en-US" altLang="zh-CN" sz="2800" dirty="0" smtClean="0">
                <a:cs typeface="Arial" charset="0"/>
              </a:rPr>
              <a:t>,</a:t>
            </a:r>
            <a:r>
              <a:rPr lang="zh-CN" altLang="en-US" sz="2800" dirty="0" smtClean="0">
                <a:cs typeface="Arial" charset="0"/>
              </a:rPr>
              <a:t>统计学专业</a:t>
            </a:r>
            <a:endParaRPr lang="en-US" altLang="zh-CN" sz="2800" dirty="0" smtClean="0">
              <a:cs typeface="Arial" charset="0"/>
            </a:endParaRPr>
          </a:p>
          <a:p>
            <a:pPr marL="514350" indent="-514350">
              <a:buAutoNum type="arabicPeriod" startAt="4"/>
            </a:pPr>
            <a:r>
              <a:rPr lang="zh-CN" altLang="en-US" sz="2800" dirty="0">
                <a:cs typeface="Arial" charset="0"/>
              </a:rPr>
              <a:t>国际贸易专</a:t>
            </a:r>
            <a:r>
              <a:rPr lang="zh-CN" altLang="en-US" sz="2800" dirty="0" smtClean="0">
                <a:cs typeface="Arial" charset="0"/>
              </a:rPr>
              <a:t>业</a:t>
            </a:r>
            <a:endParaRPr lang="en-US" altLang="zh-CN" sz="2800" dirty="0" smtClean="0">
              <a:cs typeface="Arial" charset="0"/>
            </a:endParaRPr>
          </a:p>
          <a:p>
            <a:pPr marL="514350" indent="-514350">
              <a:buAutoNum type="arabicPeriod" startAt="4"/>
            </a:pPr>
            <a:r>
              <a:rPr lang="zh-CN" altLang="en-US" sz="2800" dirty="0">
                <a:cs typeface="Arial" charset="0"/>
              </a:rPr>
              <a:t>其</a:t>
            </a:r>
            <a:r>
              <a:rPr lang="zh-CN" altLang="en-US" sz="2800" dirty="0" smtClean="0">
                <a:cs typeface="Arial" charset="0"/>
              </a:rPr>
              <a:t>他专业的申请者需要提供经济／金融相关专业</a:t>
            </a:r>
            <a:endParaRPr lang="en-US" altLang="zh-CN" sz="2800" dirty="0" smtClean="0">
              <a:cs typeface="Arial" charset="0"/>
            </a:endParaRPr>
          </a:p>
          <a:p>
            <a:r>
              <a:rPr lang="zh-CN" altLang="en-US" sz="2800" dirty="0">
                <a:cs typeface="Arial" charset="0"/>
              </a:rPr>
              <a:t>　</a:t>
            </a:r>
            <a:r>
              <a:rPr lang="zh-CN" altLang="en-US" sz="2800" dirty="0" smtClean="0">
                <a:cs typeface="Arial" charset="0"/>
              </a:rPr>
              <a:t>（工作）背景</a:t>
            </a:r>
            <a:endParaRPr lang="en-US" altLang="zh-CN" sz="2800" dirty="0" smtClean="0">
              <a:cs typeface="Arial" charset="0"/>
            </a:endParaRPr>
          </a:p>
        </p:txBody>
      </p:sp>
    </p:spTree>
  </p:cSld>
  <p:clrMapOvr>
    <a:masterClrMapping/>
  </p:clrMapOvr>
  <p:transition advTm="9828"/>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endParaRPr lang="en-US" smtClean="0"/>
          </a:p>
        </p:txBody>
      </p:sp>
      <p:sp>
        <p:nvSpPr>
          <p:cNvPr id="16387" name="Content Placeholder 2"/>
          <p:cNvSpPr>
            <a:spLocks noGrp="1"/>
          </p:cNvSpPr>
          <p:nvPr>
            <p:ph sz="quarter" idx="1"/>
          </p:nvPr>
        </p:nvSpPr>
        <p:spPr/>
        <p:txBody>
          <a:bodyPr/>
          <a:lstStyle/>
          <a:p>
            <a:pPr eaLnBrk="1" hangingPunct="1"/>
            <a:endParaRPr lang="en-US" smtClean="0"/>
          </a:p>
        </p:txBody>
      </p:sp>
      <p:pic>
        <p:nvPicPr>
          <p:cNvPr id="16388" name="Picture 6"/>
          <p:cNvPicPr>
            <a:picLocks noChangeAspect="1" noChangeArrowheads="1"/>
          </p:cNvPicPr>
          <p:nvPr/>
        </p:nvPicPr>
        <p:blipFill>
          <a:blip r:embed="rId3" cstate="print"/>
          <a:srcRect/>
          <a:stretch>
            <a:fillRect/>
          </a:stretch>
        </p:blipFill>
        <p:spPr bwMode="auto">
          <a:xfrm>
            <a:off x="-228600" y="0"/>
            <a:ext cx="9372600" cy="6858000"/>
          </a:xfrm>
          <a:prstGeom prst="rect">
            <a:avLst/>
          </a:prstGeom>
          <a:noFill/>
          <a:ln w="9525">
            <a:noFill/>
            <a:miter lim="800000"/>
            <a:headEnd/>
            <a:tailEnd/>
          </a:ln>
        </p:spPr>
      </p:pic>
      <p:sp>
        <p:nvSpPr>
          <p:cNvPr id="16390" name="Rectangle 5"/>
          <p:cNvSpPr>
            <a:spLocks noChangeArrowheads="1"/>
          </p:cNvSpPr>
          <p:nvPr/>
        </p:nvSpPr>
        <p:spPr bwMode="auto">
          <a:xfrm>
            <a:off x="0" y="1303338"/>
            <a:ext cx="9144000" cy="2893100"/>
          </a:xfrm>
          <a:prstGeom prst="rect">
            <a:avLst/>
          </a:prstGeom>
          <a:noFill/>
          <a:ln w="9525">
            <a:noFill/>
            <a:miter lim="800000"/>
            <a:headEnd/>
            <a:tailEnd/>
          </a:ln>
        </p:spPr>
        <p:txBody>
          <a:bodyPr wrap="square">
            <a:spAutoFit/>
          </a:bodyPr>
          <a:lstStyle/>
          <a:p>
            <a:pPr>
              <a:spcBef>
                <a:spcPct val="50000"/>
              </a:spcBef>
              <a:buFontTx/>
              <a:buChar char="•"/>
            </a:pPr>
            <a:r>
              <a:rPr lang="zh-CN" altLang="en-US" sz="2800" dirty="0" smtClean="0"/>
              <a:t>关于具体的学费，杂费，生活费和俄亥俄大学医疗保险费用，请务必浏览</a:t>
            </a:r>
            <a:r>
              <a:rPr lang="en-US" altLang="zh-CN" sz="2800" dirty="0" smtClean="0">
                <a:hlinkClick r:id="rId4"/>
              </a:rPr>
              <a:t>http://www.ohio.edu/graduate/</a:t>
            </a:r>
            <a:r>
              <a:rPr lang="zh-CN" altLang="en-US" sz="2800" dirty="0" smtClean="0"/>
              <a:t>进行查询。</a:t>
            </a:r>
            <a:endParaRPr lang="en-US" altLang="zh-CN" sz="2800" dirty="0" smtClean="0"/>
          </a:p>
          <a:p>
            <a:pPr>
              <a:spcBef>
                <a:spcPct val="50000"/>
              </a:spcBef>
              <a:buFontTx/>
              <a:buChar char="•"/>
            </a:pPr>
            <a:r>
              <a:rPr lang="zh-CN" altLang="en-US" sz="2800" dirty="0" smtClean="0">
                <a:cs typeface="Arial" charset="0"/>
              </a:rPr>
              <a:t>申请学生必需提供一份可以用来支付学费，杂费，生活费和俄亥俄大学医疗保险费用的财力证明。学生需获得美国政府签发的国际留学生签证</a:t>
            </a:r>
            <a:r>
              <a:rPr lang="en-US" altLang="zh-CN" sz="2800" dirty="0" smtClean="0">
                <a:cs typeface="Arial" charset="0"/>
              </a:rPr>
              <a:t>(F-1)</a:t>
            </a:r>
            <a:r>
              <a:rPr lang="zh-CN" altLang="en-US" sz="2800" dirty="0" smtClean="0">
                <a:cs typeface="Arial" charset="0"/>
              </a:rPr>
              <a:t>。</a:t>
            </a:r>
            <a:endParaRPr lang="en-US" sz="2800" dirty="0">
              <a:cs typeface="Arial" charset="0"/>
            </a:endParaRPr>
          </a:p>
        </p:txBody>
      </p:sp>
      <p:sp>
        <p:nvSpPr>
          <p:cNvPr id="7" name="Rectangle 4"/>
          <p:cNvSpPr>
            <a:spLocks noChangeArrowheads="1"/>
          </p:cNvSpPr>
          <p:nvPr/>
        </p:nvSpPr>
        <p:spPr bwMode="auto">
          <a:xfrm>
            <a:off x="0" y="152400"/>
            <a:ext cx="4572000" cy="800219"/>
          </a:xfrm>
          <a:prstGeom prst="rect">
            <a:avLst/>
          </a:prstGeom>
          <a:noFill/>
          <a:ln w="9525">
            <a:noFill/>
            <a:miter lim="800000"/>
            <a:headEnd/>
            <a:tailEnd/>
          </a:ln>
        </p:spPr>
        <p:txBody>
          <a:bodyPr>
            <a:spAutoFit/>
          </a:bodyPr>
          <a:lstStyle/>
          <a:p>
            <a:pPr eaLnBrk="1" hangingPunct="1"/>
            <a:r>
              <a:rPr lang="zh-CN" altLang="en-US" dirty="0" smtClean="0">
                <a:solidFill>
                  <a:srgbClr val="F5DFAC"/>
                </a:solidFill>
              </a:rPr>
              <a:t>金融经济学硕士</a:t>
            </a:r>
            <a:endParaRPr lang="en-US" dirty="0">
              <a:solidFill>
                <a:schemeClr val="bg1"/>
              </a:solidFill>
            </a:endParaRPr>
          </a:p>
          <a:p>
            <a:pPr eaLnBrk="1" hangingPunct="1"/>
            <a:r>
              <a:rPr lang="zh-CN" altLang="en-US" sz="2800" b="1" dirty="0" smtClean="0">
                <a:solidFill>
                  <a:schemeClr val="bg1"/>
                </a:solidFill>
              </a:rPr>
              <a:t>费用</a:t>
            </a:r>
            <a:endParaRPr lang="en-US" sz="2800" b="1" dirty="0">
              <a:solidFill>
                <a:schemeClr val="tx2"/>
              </a:solidFill>
            </a:endParaRPr>
          </a:p>
        </p:txBody>
      </p:sp>
    </p:spTree>
  </p:cSld>
  <p:clrMapOvr>
    <a:masterClrMapping/>
  </p:clrMapOvr>
  <p:transition advTm="9844"/>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endParaRPr lang="en-US" smtClean="0"/>
          </a:p>
        </p:txBody>
      </p:sp>
      <p:sp>
        <p:nvSpPr>
          <p:cNvPr id="17411" name="Content Placeholder 2"/>
          <p:cNvSpPr>
            <a:spLocks noGrp="1"/>
          </p:cNvSpPr>
          <p:nvPr>
            <p:ph sz="quarter" idx="1"/>
          </p:nvPr>
        </p:nvSpPr>
        <p:spPr/>
        <p:txBody>
          <a:bodyPr/>
          <a:lstStyle/>
          <a:p>
            <a:pPr eaLnBrk="1" hangingPunct="1"/>
            <a:endParaRPr lang="en-US" smtClean="0"/>
          </a:p>
        </p:txBody>
      </p:sp>
      <p:pic>
        <p:nvPicPr>
          <p:cNvPr id="17412" name="Picture 6"/>
          <p:cNvPicPr>
            <a:picLocks noChangeAspect="1" noChangeArrowheads="1"/>
          </p:cNvPicPr>
          <p:nvPr/>
        </p:nvPicPr>
        <p:blipFill>
          <a:blip r:embed="rId3" cstate="print"/>
          <a:srcRect/>
          <a:stretch>
            <a:fillRect/>
          </a:stretch>
        </p:blipFill>
        <p:spPr bwMode="auto">
          <a:xfrm>
            <a:off x="-228600" y="0"/>
            <a:ext cx="9372600" cy="6858000"/>
          </a:xfrm>
          <a:prstGeom prst="rect">
            <a:avLst/>
          </a:prstGeom>
          <a:noFill/>
          <a:ln w="9525">
            <a:noFill/>
            <a:miter lim="800000"/>
            <a:headEnd/>
            <a:tailEnd/>
          </a:ln>
        </p:spPr>
      </p:pic>
      <p:sp>
        <p:nvSpPr>
          <p:cNvPr id="17413" name="Rectangle 4"/>
          <p:cNvSpPr>
            <a:spLocks noChangeArrowheads="1"/>
          </p:cNvSpPr>
          <p:nvPr/>
        </p:nvSpPr>
        <p:spPr bwMode="auto">
          <a:xfrm>
            <a:off x="0" y="152400"/>
            <a:ext cx="4572000" cy="800219"/>
          </a:xfrm>
          <a:prstGeom prst="rect">
            <a:avLst/>
          </a:prstGeom>
          <a:noFill/>
          <a:ln w="9525">
            <a:noFill/>
            <a:miter lim="800000"/>
            <a:headEnd/>
            <a:tailEnd/>
          </a:ln>
        </p:spPr>
        <p:txBody>
          <a:bodyPr>
            <a:spAutoFit/>
          </a:bodyPr>
          <a:lstStyle/>
          <a:p>
            <a:pPr eaLnBrk="1" hangingPunct="1"/>
            <a:r>
              <a:rPr lang="zh-CN" altLang="en-US" dirty="0" smtClean="0">
                <a:solidFill>
                  <a:srgbClr val="F5DFAC"/>
                </a:solidFill>
              </a:rPr>
              <a:t>金融经济学硕士</a:t>
            </a:r>
            <a:endParaRPr lang="en-US" dirty="0">
              <a:solidFill>
                <a:schemeClr val="bg1"/>
              </a:solidFill>
            </a:endParaRPr>
          </a:p>
          <a:p>
            <a:pPr eaLnBrk="1" hangingPunct="1"/>
            <a:r>
              <a:rPr lang="zh-CN" altLang="en-US" sz="2800" b="1" dirty="0" smtClean="0">
                <a:solidFill>
                  <a:schemeClr val="bg1"/>
                </a:solidFill>
              </a:rPr>
              <a:t>录取标准</a:t>
            </a:r>
            <a:endParaRPr lang="en-US" sz="2800" b="1" dirty="0">
              <a:solidFill>
                <a:schemeClr val="tx2"/>
              </a:solidFill>
            </a:endParaRPr>
          </a:p>
        </p:txBody>
      </p:sp>
      <p:sp>
        <p:nvSpPr>
          <p:cNvPr id="13318" name="Rectangle 5"/>
          <p:cNvSpPr>
            <a:spLocks noChangeArrowheads="1"/>
          </p:cNvSpPr>
          <p:nvPr/>
        </p:nvSpPr>
        <p:spPr bwMode="auto">
          <a:xfrm>
            <a:off x="0" y="1447800"/>
            <a:ext cx="8915400" cy="5262979"/>
          </a:xfrm>
          <a:prstGeom prst="rect">
            <a:avLst/>
          </a:prstGeom>
          <a:noFill/>
          <a:ln w="9525">
            <a:noFill/>
            <a:miter lim="800000"/>
            <a:headEnd/>
            <a:tailEnd/>
          </a:ln>
        </p:spPr>
        <p:txBody>
          <a:bodyPr>
            <a:spAutoFit/>
          </a:bodyPr>
          <a:lstStyle/>
          <a:p>
            <a:r>
              <a:rPr lang="zh-CN" altLang="en-US" sz="2800" dirty="0" smtClean="0">
                <a:cs typeface="Arial" charset="0"/>
              </a:rPr>
              <a:t>本项目欢迎相关专业的学生申请，成功的申请人必须达到以下标准：</a:t>
            </a:r>
            <a:endParaRPr lang="en-US" sz="2800" dirty="0">
              <a:cs typeface="Arial" charset="0"/>
            </a:endParaRPr>
          </a:p>
          <a:p>
            <a:pPr>
              <a:buFont typeface="Arial" charset="0"/>
              <a:buChar char="•"/>
            </a:pPr>
            <a:r>
              <a:rPr lang="en-US" altLang="zh-CN" sz="2800" dirty="0" smtClean="0">
                <a:cs typeface="Arial" charset="0"/>
              </a:rPr>
              <a:t> </a:t>
            </a:r>
            <a:r>
              <a:rPr lang="zh-CN" altLang="en-US" sz="2800" dirty="0" smtClean="0">
                <a:cs typeface="Arial" charset="0"/>
              </a:rPr>
              <a:t>拥有教育部认证大学四年制本科学士学位</a:t>
            </a:r>
            <a:endParaRPr lang="en-US" sz="2800" dirty="0">
              <a:cs typeface="Arial" charset="0"/>
            </a:endParaRPr>
          </a:p>
          <a:p>
            <a:pPr>
              <a:buFont typeface="Arial" charset="0"/>
              <a:buChar char="•"/>
            </a:pPr>
            <a:r>
              <a:rPr lang="zh-CN" altLang="en-US" sz="2800" dirty="0" smtClean="0">
                <a:cs typeface="Arial" charset="0"/>
              </a:rPr>
              <a:t> 大学加权平均成绩</a:t>
            </a:r>
            <a:r>
              <a:rPr lang="en-US" altLang="zh-CN" sz="2800" dirty="0" smtClean="0">
                <a:cs typeface="Arial" charset="0"/>
              </a:rPr>
              <a:t>(GPA)</a:t>
            </a:r>
            <a:r>
              <a:rPr lang="zh-CN" altLang="en-US" sz="2800" dirty="0" smtClean="0">
                <a:cs typeface="Arial" charset="0"/>
              </a:rPr>
              <a:t>达到</a:t>
            </a:r>
            <a:r>
              <a:rPr lang="en-US" sz="2800" dirty="0" smtClean="0">
                <a:cs typeface="Arial" charset="0"/>
              </a:rPr>
              <a:t>3.0/4 or (83/100)</a:t>
            </a:r>
            <a:r>
              <a:rPr lang="zh-CN" altLang="en-US" sz="2800" dirty="0" smtClean="0">
                <a:cs typeface="Arial" charset="0"/>
              </a:rPr>
              <a:t>或以上</a:t>
            </a:r>
            <a:endParaRPr lang="en-US" sz="2800" dirty="0">
              <a:cs typeface="Arial" charset="0"/>
            </a:endParaRPr>
          </a:p>
          <a:p>
            <a:pPr>
              <a:buFont typeface="Arial" charset="0"/>
              <a:buChar char="•"/>
            </a:pPr>
            <a:r>
              <a:rPr lang="en-US" sz="2800" dirty="0" smtClean="0">
                <a:cs typeface="Arial" charset="0"/>
              </a:rPr>
              <a:t>TOEFL 80</a:t>
            </a:r>
            <a:r>
              <a:rPr lang="en-US" sz="2800" dirty="0">
                <a:cs typeface="Arial" charset="0"/>
              </a:rPr>
              <a:t>( </a:t>
            </a:r>
            <a:r>
              <a:rPr lang="en-US" sz="2800" dirty="0" smtClean="0">
                <a:cs typeface="Arial" charset="0"/>
              </a:rPr>
              <a:t>IBT)</a:t>
            </a:r>
            <a:r>
              <a:rPr lang="zh-CN" altLang="en-US" sz="2800" dirty="0" smtClean="0">
                <a:cs typeface="Arial" charset="0"/>
              </a:rPr>
              <a:t>或</a:t>
            </a:r>
            <a:r>
              <a:rPr lang="en-US" sz="2800" dirty="0" smtClean="0">
                <a:cs typeface="Arial" charset="0"/>
              </a:rPr>
              <a:t> </a:t>
            </a:r>
            <a:r>
              <a:rPr lang="zh-CN" altLang="en-US" sz="2800" dirty="0" smtClean="0">
                <a:cs typeface="Arial" charset="0"/>
              </a:rPr>
              <a:t>雅思</a:t>
            </a:r>
            <a:r>
              <a:rPr lang="en-US" sz="2800" dirty="0" smtClean="0">
                <a:cs typeface="Arial" charset="0"/>
              </a:rPr>
              <a:t>6.5 </a:t>
            </a:r>
            <a:r>
              <a:rPr lang="en-US" sz="2800" dirty="0">
                <a:cs typeface="Arial" charset="0"/>
              </a:rPr>
              <a:t>(</a:t>
            </a:r>
            <a:r>
              <a:rPr lang="en-US" sz="2800" dirty="0" smtClean="0"/>
              <a:t>IELTS)</a:t>
            </a:r>
            <a:r>
              <a:rPr lang="zh-CN" altLang="en-US" sz="2800" dirty="0"/>
              <a:t>或</a:t>
            </a:r>
            <a:r>
              <a:rPr lang="zh-CN" altLang="en-US" sz="2800" dirty="0" smtClean="0"/>
              <a:t>以上</a:t>
            </a:r>
            <a:endParaRPr lang="en-US" sz="2800" dirty="0">
              <a:cs typeface="Arial" charset="0"/>
            </a:endParaRPr>
          </a:p>
          <a:p>
            <a:pPr>
              <a:buFont typeface="Arial" charset="0"/>
              <a:buChar char="•"/>
            </a:pPr>
            <a:r>
              <a:rPr lang="en-US" sz="2800" dirty="0" smtClean="0">
                <a:cs typeface="Arial" charset="0"/>
              </a:rPr>
              <a:t> </a:t>
            </a:r>
            <a:r>
              <a:rPr lang="zh-CN" altLang="en-US" sz="2800" dirty="0" smtClean="0">
                <a:cs typeface="Arial" charset="0"/>
              </a:rPr>
              <a:t>一份所</a:t>
            </a:r>
            <a:r>
              <a:rPr lang="zh-CN" altLang="en-US" sz="2800" dirty="0">
                <a:cs typeface="Arial" charset="0"/>
              </a:rPr>
              <a:t>在大学出具的官方成绩</a:t>
            </a:r>
            <a:r>
              <a:rPr lang="zh-CN" altLang="en-US" sz="2800" dirty="0" smtClean="0">
                <a:cs typeface="Arial" charset="0"/>
              </a:rPr>
              <a:t>单（如曾就读于多所大学，成绩单必须包括授予学士学位大学的官方成绩单）</a:t>
            </a:r>
            <a:endParaRPr lang="en-US" altLang="zh-CN" sz="2800" dirty="0" smtClean="0">
              <a:cs typeface="Arial" charset="0"/>
            </a:endParaRPr>
          </a:p>
          <a:p>
            <a:pPr>
              <a:buFont typeface="Arial" charset="0"/>
              <a:buChar char="•"/>
            </a:pPr>
            <a:r>
              <a:rPr lang="zh-CN" altLang="en-US" sz="2800" dirty="0">
                <a:cs typeface="Arial" charset="0"/>
              </a:rPr>
              <a:t> 三封推荐</a:t>
            </a:r>
            <a:r>
              <a:rPr lang="zh-CN" altLang="en-US" sz="2800" dirty="0" smtClean="0">
                <a:cs typeface="Arial" charset="0"/>
              </a:rPr>
              <a:t>信</a:t>
            </a:r>
            <a:endParaRPr lang="en-US" altLang="zh-CN" sz="2800" dirty="0" smtClean="0">
              <a:cs typeface="Arial" charset="0"/>
            </a:endParaRPr>
          </a:p>
          <a:p>
            <a:pPr>
              <a:buFont typeface="Arial" charset="0"/>
              <a:buChar char="•"/>
            </a:pPr>
            <a:r>
              <a:rPr lang="zh-CN" altLang="en-US" sz="2800" dirty="0">
                <a:cs typeface="Arial" charset="0"/>
              </a:rPr>
              <a:t>完成网申过</a:t>
            </a:r>
            <a:r>
              <a:rPr lang="zh-CN" altLang="en-US" sz="2800" dirty="0" smtClean="0">
                <a:cs typeface="Arial" charset="0"/>
              </a:rPr>
              <a:t>程</a:t>
            </a:r>
            <a:endParaRPr lang="en-US" altLang="zh-CN" sz="2800" dirty="0" smtClean="0">
              <a:cs typeface="Arial" charset="0"/>
            </a:endParaRPr>
          </a:p>
          <a:p>
            <a:pPr>
              <a:buFont typeface="Arial" charset="0"/>
              <a:buChar char="•"/>
            </a:pPr>
            <a:r>
              <a:rPr lang="zh-CN" altLang="en-US" sz="2800" dirty="0">
                <a:cs typeface="Arial" charset="0"/>
              </a:rPr>
              <a:t>个人</a:t>
            </a:r>
            <a:r>
              <a:rPr lang="zh-CN" altLang="en-US" sz="2800" dirty="0" smtClean="0">
                <a:cs typeface="Arial" charset="0"/>
              </a:rPr>
              <a:t>简历与个人陈述各一份，需包含申请人的职业规划及目标</a:t>
            </a:r>
            <a:endParaRPr lang="en-US" altLang="zh-CN" sz="2800" dirty="0">
              <a:cs typeface="Arial" charset="0"/>
            </a:endParaRPr>
          </a:p>
          <a:p>
            <a:r>
              <a:rPr lang="zh-CN" altLang="en-US" sz="2800" dirty="0">
                <a:cs typeface="Arial" charset="0"/>
              </a:rPr>
              <a:t>　</a:t>
            </a:r>
            <a:endParaRPr lang="en-US" sz="2800" dirty="0">
              <a:cs typeface="Arial" charset="0"/>
            </a:endParaRPr>
          </a:p>
        </p:txBody>
      </p:sp>
    </p:spTree>
    <p:extLst>
      <p:ext uri="{BB962C8B-B14F-4D97-AF65-F5344CB8AC3E}">
        <p14:creationId xmlns:p14="http://schemas.microsoft.com/office/powerpoint/2010/main" val="4070383424"/>
      </p:ext>
    </p:extLst>
  </p:cSld>
  <p:clrMapOvr>
    <a:masterClrMapping/>
  </p:clrMapOvr>
  <p:transition advTm="9828"/>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endParaRPr lang="en-US" smtClean="0"/>
          </a:p>
        </p:txBody>
      </p:sp>
      <p:sp>
        <p:nvSpPr>
          <p:cNvPr id="18435" name="Content Placeholder 2"/>
          <p:cNvSpPr>
            <a:spLocks noGrp="1"/>
          </p:cNvSpPr>
          <p:nvPr>
            <p:ph sz="quarter" idx="1"/>
          </p:nvPr>
        </p:nvSpPr>
        <p:spPr/>
        <p:txBody>
          <a:bodyPr/>
          <a:lstStyle/>
          <a:p>
            <a:pPr eaLnBrk="1" hangingPunct="1"/>
            <a:endParaRPr lang="en-US" smtClean="0"/>
          </a:p>
        </p:txBody>
      </p:sp>
      <p:pic>
        <p:nvPicPr>
          <p:cNvPr id="18436" name="Picture 6"/>
          <p:cNvPicPr>
            <a:picLocks noChangeAspect="1" noChangeArrowheads="1"/>
          </p:cNvPicPr>
          <p:nvPr/>
        </p:nvPicPr>
        <p:blipFill>
          <a:blip r:embed="rId3" cstate="print"/>
          <a:srcRect/>
          <a:stretch>
            <a:fillRect/>
          </a:stretch>
        </p:blipFill>
        <p:spPr bwMode="auto">
          <a:xfrm>
            <a:off x="-228600" y="0"/>
            <a:ext cx="9372600" cy="6858000"/>
          </a:xfrm>
          <a:prstGeom prst="rect">
            <a:avLst/>
          </a:prstGeom>
          <a:noFill/>
          <a:ln w="9525">
            <a:noFill/>
            <a:miter lim="800000"/>
            <a:headEnd/>
            <a:tailEnd/>
          </a:ln>
        </p:spPr>
      </p:pic>
      <p:sp>
        <p:nvSpPr>
          <p:cNvPr id="18437" name="Rectangle 4"/>
          <p:cNvSpPr>
            <a:spLocks noChangeArrowheads="1"/>
          </p:cNvSpPr>
          <p:nvPr/>
        </p:nvSpPr>
        <p:spPr bwMode="auto">
          <a:xfrm>
            <a:off x="0" y="152400"/>
            <a:ext cx="4572000" cy="800219"/>
          </a:xfrm>
          <a:prstGeom prst="rect">
            <a:avLst/>
          </a:prstGeom>
          <a:noFill/>
          <a:ln w="9525">
            <a:noFill/>
            <a:miter lim="800000"/>
            <a:headEnd/>
            <a:tailEnd/>
          </a:ln>
        </p:spPr>
        <p:txBody>
          <a:bodyPr>
            <a:spAutoFit/>
          </a:bodyPr>
          <a:lstStyle/>
          <a:p>
            <a:pPr eaLnBrk="1" hangingPunct="1"/>
            <a:r>
              <a:rPr lang="zh-CN" altLang="en-US" dirty="0" smtClean="0">
                <a:solidFill>
                  <a:srgbClr val="F5DFAC"/>
                </a:solidFill>
              </a:rPr>
              <a:t>金融经济学硕士</a:t>
            </a:r>
            <a:endParaRPr lang="en-US" dirty="0">
              <a:solidFill>
                <a:schemeClr val="bg1"/>
              </a:solidFill>
            </a:endParaRPr>
          </a:p>
          <a:p>
            <a:pPr eaLnBrk="1" hangingPunct="1"/>
            <a:r>
              <a:rPr lang="zh-CN" altLang="en-US" sz="2800" b="1" dirty="0" smtClean="0">
                <a:solidFill>
                  <a:schemeClr val="bg1"/>
                </a:solidFill>
              </a:rPr>
              <a:t>提交申请</a:t>
            </a:r>
            <a:endParaRPr lang="en-US" sz="2800" b="1" dirty="0">
              <a:solidFill>
                <a:schemeClr val="tx2"/>
              </a:solidFill>
            </a:endParaRPr>
          </a:p>
        </p:txBody>
      </p:sp>
      <p:sp>
        <p:nvSpPr>
          <p:cNvPr id="13318" name="Rectangle 5"/>
          <p:cNvSpPr>
            <a:spLocks noChangeArrowheads="1"/>
          </p:cNvSpPr>
          <p:nvPr/>
        </p:nvSpPr>
        <p:spPr bwMode="auto">
          <a:xfrm>
            <a:off x="152400" y="1447800"/>
            <a:ext cx="8915400" cy="4401205"/>
          </a:xfrm>
          <a:prstGeom prst="rect">
            <a:avLst/>
          </a:prstGeom>
          <a:noFill/>
          <a:ln w="9525">
            <a:noFill/>
            <a:miter lim="800000"/>
            <a:headEnd/>
            <a:tailEnd/>
          </a:ln>
        </p:spPr>
        <p:txBody>
          <a:bodyPr>
            <a:spAutoFit/>
          </a:bodyPr>
          <a:lstStyle/>
          <a:p>
            <a:r>
              <a:rPr lang="en-US" sz="2800" dirty="0">
                <a:cs typeface="Arial" charset="0"/>
              </a:rPr>
              <a:t>  </a:t>
            </a:r>
            <a:r>
              <a:rPr lang="zh-CN" altLang="en-US" sz="2800" dirty="0" smtClean="0">
                <a:cs typeface="Arial" charset="0"/>
              </a:rPr>
              <a:t>申请表可于以下网址提交：</a:t>
            </a:r>
            <a:endParaRPr lang="en-US" altLang="zh-CN" sz="2800" dirty="0" smtClean="0">
              <a:cs typeface="Arial" charset="0"/>
            </a:endParaRPr>
          </a:p>
          <a:p>
            <a:r>
              <a:rPr lang="en-US" sz="2800" u="sng" dirty="0" smtClean="0">
                <a:hlinkClick r:id="rId4"/>
              </a:rPr>
              <a:t>http</a:t>
            </a:r>
            <a:r>
              <a:rPr lang="en-US" sz="2800" u="sng" dirty="0">
                <a:hlinkClick r:id="rId4"/>
              </a:rPr>
              <a:t>://www.ohio.edu/graduate/apply/index.cfm</a:t>
            </a:r>
            <a:endParaRPr lang="en-US" sz="2800" dirty="0">
              <a:cs typeface="Arial" charset="0"/>
            </a:endParaRPr>
          </a:p>
          <a:p>
            <a:pPr>
              <a:buFont typeface="Arial" charset="0"/>
              <a:buChar char="•"/>
            </a:pPr>
            <a:r>
              <a:rPr lang="zh-CN" altLang="en-US" sz="2800" dirty="0" smtClean="0">
                <a:cs typeface="Arial" charset="0"/>
              </a:rPr>
              <a:t>申请人必</a:t>
            </a:r>
            <a:r>
              <a:rPr lang="zh-CN" altLang="en-US" sz="2800" dirty="0">
                <a:cs typeface="Arial" charset="0"/>
              </a:rPr>
              <a:t>需</a:t>
            </a:r>
            <a:r>
              <a:rPr lang="zh-CN" altLang="en-US" sz="2800" dirty="0" smtClean="0">
                <a:cs typeface="Arial" charset="0"/>
              </a:rPr>
              <a:t>提</a:t>
            </a:r>
            <a:r>
              <a:rPr lang="zh-CN" altLang="en-US" sz="2800" dirty="0">
                <a:cs typeface="Arial" charset="0"/>
              </a:rPr>
              <a:t>交</a:t>
            </a:r>
            <a:r>
              <a:rPr lang="zh-CN" altLang="en-US" sz="2800" dirty="0" smtClean="0">
                <a:cs typeface="Arial" charset="0"/>
              </a:rPr>
              <a:t>所有曾就读学校的官方成绩单，并以正式密封</a:t>
            </a:r>
            <a:r>
              <a:rPr lang="zh-CN" altLang="en-US" sz="2800" dirty="0">
                <a:cs typeface="Arial" charset="0"/>
              </a:rPr>
              <a:t>形</a:t>
            </a:r>
            <a:r>
              <a:rPr lang="zh-CN" altLang="en-US" sz="2800" dirty="0" smtClean="0">
                <a:cs typeface="Arial" charset="0"/>
              </a:rPr>
              <a:t>式寄送到以下地址</a:t>
            </a:r>
            <a:r>
              <a:rPr lang="en-US" sz="2800" dirty="0" smtClean="0"/>
              <a:t>:</a:t>
            </a:r>
            <a:endParaRPr lang="en-US" sz="2800" dirty="0"/>
          </a:p>
          <a:p>
            <a:r>
              <a:rPr lang="en-US" sz="2800" dirty="0"/>
              <a:t>    Graduate College </a:t>
            </a:r>
          </a:p>
          <a:p>
            <a:r>
              <a:rPr lang="en-US" sz="2800" dirty="0"/>
              <a:t>    2</a:t>
            </a:r>
            <a:r>
              <a:rPr lang="en-US" sz="2800" baseline="30000" dirty="0"/>
              <a:t>nd</a:t>
            </a:r>
            <a:r>
              <a:rPr lang="en-US" sz="2800" dirty="0"/>
              <a:t> Floor, Room 220</a:t>
            </a:r>
          </a:p>
          <a:p>
            <a:r>
              <a:rPr lang="en-US" sz="2800" dirty="0"/>
              <a:t>    Research and Technology Center </a:t>
            </a:r>
            <a:br>
              <a:rPr lang="en-US" sz="2800" dirty="0"/>
            </a:br>
            <a:r>
              <a:rPr lang="en-US" sz="2800" dirty="0"/>
              <a:t>    </a:t>
            </a:r>
            <a:r>
              <a:rPr lang="en-US" sz="2800" dirty="0" smtClean="0"/>
              <a:t>Ohio </a:t>
            </a:r>
            <a:r>
              <a:rPr lang="en-US" sz="2800" dirty="0"/>
              <a:t>University </a:t>
            </a:r>
            <a:br>
              <a:rPr lang="en-US" sz="2800" dirty="0"/>
            </a:br>
            <a:r>
              <a:rPr lang="en-US" sz="2800" dirty="0"/>
              <a:t>     Athens, </a:t>
            </a:r>
            <a:r>
              <a:rPr lang="en-US" sz="2800" dirty="0" smtClean="0"/>
              <a:t>Ohio </a:t>
            </a:r>
            <a:r>
              <a:rPr lang="en-US" sz="2800" dirty="0"/>
              <a:t>45701</a:t>
            </a:r>
            <a:endParaRPr lang="en-US" sz="2800" dirty="0">
              <a:cs typeface="Arial" charset="0"/>
            </a:endParaRPr>
          </a:p>
          <a:p>
            <a:pPr>
              <a:buFont typeface="Arial" charset="0"/>
              <a:buChar char="•"/>
            </a:pPr>
            <a:endParaRPr lang="en-US" sz="2800" dirty="0">
              <a:cs typeface="Arial" charset="0"/>
            </a:endParaRPr>
          </a:p>
        </p:txBody>
      </p:sp>
    </p:spTree>
  </p:cSld>
  <p:clrMapOvr>
    <a:masterClrMapping/>
  </p:clrMapOvr>
  <p:transition advTm="9828"/>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endParaRPr lang="en-US" smtClean="0"/>
          </a:p>
        </p:txBody>
      </p:sp>
      <p:sp>
        <p:nvSpPr>
          <p:cNvPr id="19459" name="Content Placeholder 2"/>
          <p:cNvSpPr>
            <a:spLocks noGrp="1"/>
          </p:cNvSpPr>
          <p:nvPr>
            <p:ph sz="quarter" idx="1"/>
          </p:nvPr>
        </p:nvSpPr>
        <p:spPr/>
        <p:txBody>
          <a:bodyPr/>
          <a:lstStyle/>
          <a:p>
            <a:pPr eaLnBrk="1" hangingPunct="1"/>
            <a:endParaRPr lang="en-US" smtClean="0"/>
          </a:p>
        </p:txBody>
      </p:sp>
      <p:pic>
        <p:nvPicPr>
          <p:cNvPr id="19460" name="Picture 6"/>
          <p:cNvPicPr>
            <a:picLocks noChangeAspect="1" noChangeArrowheads="1"/>
          </p:cNvPicPr>
          <p:nvPr/>
        </p:nvPicPr>
        <p:blipFill>
          <a:blip r:embed="rId3" cstate="print"/>
          <a:srcRect/>
          <a:stretch>
            <a:fillRect/>
          </a:stretch>
        </p:blipFill>
        <p:spPr bwMode="auto">
          <a:xfrm>
            <a:off x="-236538" y="38100"/>
            <a:ext cx="9372601" cy="6858000"/>
          </a:xfrm>
          <a:prstGeom prst="rect">
            <a:avLst/>
          </a:prstGeom>
          <a:noFill/>
          <a:ln w="9525">
            <a:noFill/>
            <a:miter lim="800000"/>
            <a:headEnd/>
            <a:tailEnd/>
          </a:ln>
        </p:spPr>
      </p:pic>
      <p:sp>
        <p:nvSpPr>
          <p:cNvPr id="19461" name="Rectangle 4"/>
          <p:cNvSpPr>
            <a:spLocks noChangeArrowheads="1"/>
          </p:cNvSpPr>
          <p:nvPr/>
        </p:nvSpPr>
        <p:spPr bwMode="auto">
          <a:xfrm>
            <a:off x="0" y="152400"/>
            <a:ext cx="4572000" cy="1169551"/>
          </a:xfrm>
          <a:prstGeom prst="rect">
            <a:avLst/>
          </a:prstGeom>
          <a:noFill/>
          <a:ln w="9525">
            <a:noFill/>
            <a:miter lim="800000"/>
            <a:headEnd/>
            <a:tailEnd/>
          </a:ln>
        </p:spPr>
        <p:txBody>
          <a:bodyPr>
            <a:spAutoFit/>
          </a:bodyPr>
          <a:lstStyle/>
          <a:p>
            <a:pPr eaLnBrk="1" hangingPunct="1"/>
            <a:r>
              <a:rPr lang="zh-CN" altLang="en-US" dirty="0" smtClean="0">
                <a:solidFill>
                  <a:srgbClr val="F5DFAC"/>
                </a:solidFill>
              </a:rPr>
              <a:t>金融经济学硕士</a:t>
            </a:r>
            <a:endParaRPr lang="en-US" altLang="zh-CN" dirty="0">
              <a:solidFill>
                <a:schemeClr val="bg1"/>
              </a:solidFill>
            </a:endParaRPr>
          </a:p>
          <a:p>
            <a:pPr eaLnBrk="1" hangingPunct="1"/>
            <a:r>
              <a:rPr lang="zh-CN" altLang="en-US" sz="2800" b="1" dirty="0" smtClean="0">
                <a:solidFill>
                  <a:schemeClr val="bg1"/>
                </a:solidFill>
                <a:latin typeface="+mn-ea"/>
              </a:rPr>
              <a:t>提交申请</a:t>
            </a:r>
            <a:endParaRPr lang="en-US" sz="2800" b="1" dirty="0" smtClean="0">
              <a:solidFill>
                <a:schemeClr val="tx2"/>
              </a:solidFill>
              <a:latin typeface="+mn-ea"/>
            </a:endParaRPr>
          </a:p>
          <a:p>
            <a:pPr eaLnBrk="1" hangingPunct="1"/>
            <a:endParaRPr lang="en-US" sz="2400" b="1" dirty="0">
              <a:solidFill>
                <a:schemeClr val="tx2"/>
              </a:solidFill>
            </a:endParaRPr>
          </a:p>
        </p:txBody>
      </p:sp>
      <p:sp>
        <p:nvSpPr>
          <p:cNvPr id="19462" name="Rectangle 5"/>
          <p:cNvSpPr>
            <a:spLocks noChangeArrowheads="1"/>
          </p:cNvSpPr>
          <p:nvPr/>
        </p:nvSpPr>
        <p:spPr bwMode="auto">
          <a:xfrm>
            <a:off x="0" y="1260396"/>
            <a:ext cx="9067800" cy="5262979"/>
          </a:xfrm>
          <a:prstGeom prst="rect">
            <a:avLst/>
          </a:prstGeom>
          <a:noFill/>
          <a:ln w="9525">
            <a:noFill/>
            <a:miter lim="800000"/>
            <a:headEnd/>
            <a:tailEnd/>
          </a:ln>
        </p:spPr>
        <p:txBody>
          <a:bodyPr wrap="square">
            <a:spAutoFit/>
          </a:bodyPr>
          <a:lstStyle/>
          <a:p>
            <a:r>
              <a:rPr lang="zh-CN" altLang="en-US" sz="2800" dirty="0" smtClean="0"/>
              <a:t>申请人还需要将成绩单复印件，三封推荐信以及个人陈述提交给：</a:t>
            </a:r>
            <a:r>
              <a:rPr lang="en-US" sz="2800" dirty="0" smtClean="0"/>
              <a:t>    </a:t>
            </a:r>
          </a:p>
          <a:p>
            <a:endParaRPr lang="en-US" sz="2800" dirty="0"/>
          </a:p>
          <a:p>
            <a:r>
              <a:rPr lang="en-US" sz="2800" dirty="0" smtClean="0"/>
              <a:t>Professor </a:t>
            </a:r>
            <a:r>
              <a:rPr lang="en-US" sz="2800" dirty="0"/>
              <a:t>K. </a:t>
            </a:r>
            <a:r>
              <a:rPr lang="en-US" sz="2800" dirty="0" err="1"/>
              <a:t>Doroodian</a:t>
            </a:r>
            <a:r>
              <a:rPr lang="en-US" sz="2800" dirty="0"/>
              <a:t>, </a:t>
            </a:r>
            <a:br>
              <a:rPr lang="en-US" sz="2800" dirty="0"/>
            </a:br>
            <a:r>
              <a:rPr lang="en-US" sz="2800" dirty="0"/>
              <a:t>    Director, </a:t>
            </a:r>
            <a:r>
              <a:rPr lang="en-US" sz="2800" dirty="0" smtClean="0"/>
              <a:t>MFE </a:t>
            </a:r>
            <a:r>
              <a:rPr lang="en-US" sz="2800" dirty="0"/>
              <a:t/>
            </a:r>
            <a:br>
              <a:rPr lang="en-US" sz="2800" dirty="0"/>
            </a:br>
            <a:r>
              <a:rPr lang="en-US" sz="2800" dirty="0"/>
              <a:t>    Bentley Hall Annex 327</a:t>
            </a:r>
          </a:p>
          <a:p>
            <a:r>
              <a:rPr lang="en-US" sz="2800" dirty="0"/>
              <a:t>    </a:t>
            </a:r>
            <a:r>
              <a:rPr lang="en-US" sz="2800" dirty="0" smtClean="0"/>
              <a:t>Ohio University</a:t>
            </a:r>
            <a:r>
              <a:rPr lang="en-US" sz="2800" dirty="0"/>
              <a:t/>
            </a:r>
            <a:br>
              <a:rPr lang="en-US" sz="2800" dirty="0"/>
            </a:br>
            <a:r>
              <a:rPr lang="en-US" sz="2800" dirty="0"/>
              <a:t>    Athens</a:t>
            </a:r>
            <a:r>
              <a:rPr lang="en-US" sz="2800" dirty="0" smtClean="0"/>
              <a:t>, Ohio 45701</a:t>
            </a:r>
          </a:p>
          <a:p>
            <a:r>
              <a:rPr lang="zh-CN" altLang="en-US" sz="2800" dirty="0" smtClean="0"/>
              <a:t>项</a:t>
            </a:r>
            <a:r>
              <a:rPr lang="zh-CN" altLang="en-US" sz="2800" dirty="0"/>
              <a:t>目的详细说明可浏览以下网</a:t>
            </a:r>
            <a:r>
              <a:rPr lang="zh-CN" altLang="en-US" sz="2800" dirty="0" smtClean="0"/>
              <a:t>站</a:t>
            </a:r>
            <a:r>
              <a:rPr lang="en-US" altLang="zh-CN" sz="2800" dirty="0" smtClean="0"/>
              <a:t>:</a:t>
            </a:r>
            <a:endParaRPr lang="en-US" sz="2800" dirty="0" smtClean="0"/>
          </a:p>
          <a:p>
            <a:r>
              <a:rPr lang="en-US" sz="2800" u="sng" dirty="0" smtClean="0">
                <a:hlinkClick r:id="rId4"/>
              </a:rPr>
              <a:t>http</a:t>
            </a:r>
            <a:r>
              <a:rPr lang="en-US" sz="2800" u="sng" dirty="0">
                <a:hlinkClick r:id="rId4"/>
              </a:rPr>
              <a:t>://</a:t>
            </a:r>
            <a:r>
              <a:rPr lang="en-US" sz="2800" u="sng" dirty="0" smtClean="0">
                <a:hlinkClick r:id="rId4"/>
              </a:rPr>
              <a:t>www.ohio.edu/economics/g_index.html</a:t>
            </a:r>
            <a:r>
              <a:rPr lang="en-US" sz="2800" u="sng" dirty="0"/>
              <a:t> </a:t>
            </a:r>
            <a:r>
              <a:rPr lang="en-US" sz="2800" dirty="0" smtClean="0"/>
              <a:t> </a:t>
            </a:r>
            <a:endParaRPr lang="en-US" sz="2800" dirty="0"/>
          </a:p>
          <a:p>
            <a:endParaRPr lang="en-US" sz="2800" dirty="0"/>
          </a:p>
          <a:p>
            <a:endParaRPr lang="en-US" sz="2800" dirty="0">
              <a:cs typeface="Arial" charset="0"/>
            </a:endParaRPr>
          </a:p>
        </p:txBody>
      </p:sp>
    </p:spTree>
  </p:cSld>
  <p:clrMapOvr>
    <a:masterClrMapping/>
  </p:clrMapOvr>
  <p:transition advTm="9828"/>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6"/>
          <p:cNvSpPr>
            <a:spLocks noGrp="1"/>
          </p:cNvSpPr>
          <p:nvPr>
            <p:ph type="title"/>
          </p:nvPr>
        </p:nvSpPr>
        <p:spPr/>
        <p:txBody>
          <a:bodyPr/>
          <a:lstStyle/>
          <a:p>
            <a:pPr eaLnBrk="1" hangingPunct="1"/>
            <a:endParaRPr lang="en-US" smtClean="0"/>
          </a:p>
        </p:txBody>
      </p:sp>
      <p:sp>
        <p:nvSpPr>
          <p:cNvPr id="7171" name="Content Placeholder 7"/>
          <p:cNvSpPr>
            <a:spLocks noGrp="1"/>
          </p:cNvSpPr>
          <p:nvPr>
            <p:ph sz="quarter" idx="1"/>
          </p:nvPr>
        </p:nvSpPr>
        <p:spPr/>
        <p:txBody>
          <a:bodyPr/>
          <a:lstStyle/>
          <a:p>
            <a:pPr eaLnBrk="1" hangingPunct="1"/>
            <a:endParaRPr lang="en-US" smtClean="0"/>
          </a:p>
        </p:txBody>
      </p:sp>
      <p:pic>
        <p:nvPicPr>
          <p:cNvPr id="7172" name="Picture 6"/>
          <p:cNvPicPr>
            <a:picLocks noChangeAspect="1" noChangeArrowheads="1"/>
          </p:cNvPicPr>
          <p:nvPr/>
        </p:nvPicPr>
        <p:blipFill>
          <a:blip r:embed="rId3" cstate="print"/>
          <a:srcRect/>
          <a:stretch>
            <a:fillRect/>
          </a:stretch>
        </p:blipFill>
        <p:spPr bwMode="auto">
          <a:xfrm>
            <a:off x="-212725" y="0"/>
            <a:ext cx="9372600" cy="6858000"/>
          </a:xfrm>
          <a:prstGeom prst="rect">
            <a:avLst/>
          </a:prstGeom>
          <a:noFill/>
          <a:ln w="9525">
            <a:noFill/>
            <a:miter lim="800000"/>
            <a:headEnd/>
            <a:tailEnd/>
          </a:ln>
        </p:spPr>
      </p:pic>
      <p:sp>
        <p:nvSpPr>
          <p:cNvPr id="7173" name="Rectangle 9"/>
          <p:cNvSpPr>
            <a:spLocks noChangeArrowheads="1"/>
          </p:cNvSpPr>
          <p:nvPr/>
        </p:nvSpPr>
        <p:spPr bwMode="auto">
          <a:xfrm>
            <a:off x="0" y="152400"/>
            <a:ext cx="4572000" cy="800219"/>
          </a:xfrm>
          <a:prstGeom prst="rect">
            <a:avLst/>
          </a:prstGeom>
          <a:noFill/>
          <a:ln w="9525">
            <a:noFill/>
            <a:miter lim="800000"/>
            <a:headEnd/>
            <a:tailEnd/>
          </a:ln>
        </p:spPr>
        <p:txBody>
          <a:bodyPr>
            <a:spAutoFit/>
          </a:bodyPr>
          <a:lstStyle/>
          <a:p>
            <a:pPr eaLnBrk="1" hangingPunct="1"/>
            <a:r>
              <a:rPr lang="zh-CN" altLang="en-US" dirty="0" smtClean="0">
                <a:solidFill>
                  <a:srgbClr val="F5DFAC"/>
                </a:solidFill>
              </a:rPr>
              <a:t>金融经济学硕士</a:t>
            </a:r>
            <a:endParaRPr lang="en-US" altLang="zh-CN" dirty="0" smtClean="0">
              <a:solidFill>
                <a:srgbClr val="F5DFAC"/>
              </a:solidFill>
            </a:endParaRPr>
          </a:p>
          <a:p>
            <a:pPr eaLnBrk="1" hangingPunct="1"/>
            <a:r>
              <a:rPr lang="zh-CN" altLang="en-US" sz="2800" b="1" dirty="0" smtClean="0">
                <a:solidFill>
                  <a:schemeClr val="bg1"/>
                </a:solidFill>
              </a:rPr>
              <a:t>项目目标</a:t>
            </a:r>
            <a:endParaRPr lang="en-US" sz="2800" b="1" dirty="0">
              <a:solidFill>
                <a:schemeClr val="tx2"/>
              </a:solidFill>
            </a:endParaRPr>
          </a:p>
        </p:txBody>
      </p:sp>
      <p:sp>
        <p:nvSpPr>
          <p:cNvPr id="7174" name="Rectangle 10"/>
          <p:cNvSpPr>
            <a:spLocks noChangeArrowheads="1"/>
          </p:cNvSpPr>
          <p:nvPr/>
        </p:nvSpPr>
        <p:spPr bwMode="auto">
          <a:xfrm>
            <a:off x="0" y="1219200"/>
            <a:ext cx="8305800" cy="5262979"/>
          </a:xfrm>
          <a:prstGeom prst="rect">
            <a:avLst/>
          </a:prstGeom>
          <a:noFill/>
          <a:ln w="9525">
            <a:noFill/>
            <a:miter lim="800000"/>
            <a:headEnd/>
            <a:tailEnd/>
          </a:ln>
        </p:spPr>
        <p:txBody>
          <a:bodyPr wrap="square">
            <a:spAutoFit/>
          </a:bodyPr>
          <a:lstStyle/>
          <a:p>
            <a:pPr marL="171450" indent="-171450">
              <a:buFontTx/>
              <a:buChar char="•"/>
            </a:pPr>
            <a:r>
              <a:rPr lang="zh-CN" altLang="en-US" sz="2400" dirty="0" smtClean="0">
                <a:cs typeface="Arial" charset="0"/>
              </a:rPr>
              <a:t>金融经济学硕士</a:t>
            </a:r>
            <a:r>
              <a:rPr lang="en-US" sz="2400" dirty="0" smtClean="0">
                <a:cs typeface="Arial" charset="0"/>
              </a:rPr>
              <a:t>(</a:t>
            </a:r>
            <a:r>
              <a:rPr lang="en-US" altLang="zh-CN" sz="2400" dirty="0">
                <a:cs typeface="Arial" charset="0"/>
              </a:rPr>
              <a:t>MFE</a:t>
            </a:r>
            <a:r>
              <a:rPr lang="en-US" sz="2400" dirty="0" smtClean="0">
                <a:cs typeface="Arial" charset="0"/>
              </a:rPr>
              <a:t>) </a:t>
            </a:r>
            <a:r>
              <a:rPr lang="zh-CN" altLang="en-US" sz="2400" dirty="0" smtClean="0">
                <a:cs typeface="Arial" charset="0"/>
              </a:rPr>
              <a:t>项目意在为金融业培养具备一流金融实务能力和经济知识的专业人才。</a:t>
            </a:r>
            <a:endParaRPr lang="en-US" sz="2400" dirty="0">
              <a:cs typeface="Arial" charset="0"/>
            </a:endParaRPr>
          </a:p>
          <a:p>
            <a:pPr marL="171450" indent="-171450">
              <a:buFontTx/>
              <a:buChar char="•"/>
            </a:pPr>
            <a:endParaRPr lang="en-US" altLang="zh-CN" sz="2400" dirty="0" smtClean="0">
              <a:cs typeface="Arial" charset="0"/>
            </a:endParaRPr>
          </a:p>
          <a:p>
            <a:pPr marL="171450" indent="-171450">
              <a:buFontTx/>
              <a:buChar char="•"/>
            </a:pPr>
            <a:r>
              <a:rPr lang="zh-CN" altLang="en-US" sz="2400" dirty="0" smtClean="0">
                <a:cs typeface="Arial" charset="0"/>
              </a:rPr>
              <a:t>教学内容安排紧扣特许金融分析师认证</a:t>
            </a:r>
            <a:r>
              <a:rPr lang="en-US" sz="2400" dirty="0" smtClean="0">
                <a:cs typeface="Arial" charset="0"/>
              </a:rPr>
              <a:t>(Chartered </a:t>
            </a:r>
            <a:r>
              <a:rPr lang="en-US" sz="2400" dirty="0">
                <a:cs typeface="Arial" charset="0"/>
              </a:rPr>
              <a:t>Financial Analyst) </a:t>
            </a:r>
            <a:r>
              <a:rPr lang="zh-CN" altLang="en-US" sz="2400" dirty="0" smtClean="0">
                <a:cs typeface="Arial" charset="0"/>
              </a:rPr>
              <a:t>教学大</a:t>
            </a:r>
            <a:r>
              <a:rPr lang="zh-CN" altLang="en-US" sz="2400" dirty="0">
                <a:cs typeface="Arial" charset="0"/>
              </a:rPr>
              <a:t>纲</a:t>
            </a:r>
            <a:r>
              <a:rPr lang="zh-CN" altLang="en-US" sz="2400" dirty="0" smtClean="0">
                <a:cs typeface="Arial" charset="0"/>
              </a:rPr>
              <a:t>。</a:t>
            </a:r>
            <a:endParaRPr lang="en-US" sz="2400" dirty="0">
              <a:cs typeface="Arial" charset="0"/>
            </a:endParaRPr>
          </a:p>
          <a:p>
            <a:pPr marL="171450" indent="-171450">
              <a:buFontTx/>
              <a:buChar char="•"/>
            </a:pPr>
            <a:endParaRPr lang="en-US" altLang="zh-CN" sz="2400" dirty="0" smtClean="0">
              <a:latin typeface="TheSansSemiLight-Plain" pitchFamily="34" charset="0"/>
            </a:endParaRPr>
          </a:p>
          <a:p>
            <a:pPr marL="171450" indent="-171450">
              <a:buFontTx/>
              <a:buChar char="•"/>
            </a:pPr>
            <a:r>
              <a:rPr lang="zh-CN" altLang="en-US" sz="2400" dirty="0" smtClean="0">
                <a:latin typeface="TheSansSemiLight-Plain" pitchFamily="34" charset="0"/>
              </a:rPr>
              <a:t>特许金融分析师资格认证，是全球投资业内最为严格与含金量最高的资格认证。</a:t>
            </a:r>
            <a:endParaRPr lang="en-US" sz="2400" dirty="0">
              <a:cs typeface="Arial" charset="0"/>
            </a:endParaRPr>
          </a:p>
          <a:p>
            <a:pPr marL="171450" indent="-171450">
              <a:buFontTx/>
              <a:buChar char="•"/>
            </a:pPr>
            <a:endParaRPr lang="en-US" altLang="zh-CN" sz="2400" dirty="0" smtClean="0">
              <a:cs typeface="Arial" charset="0"/>
            </a:endParaRPr>
          </a:p>
          <a:p>
            <a:pPr marL="171450" indent="-171450">
              <a:buFontTx/>
              <a:buChar char="•"/>
            </a:pPr>
            <a:r>
              <a:rPr lang="zh-CN" altLang="en-US" sz="2400" dirty="0" smtClean="0">
                <a:cs typeface="Arial" charset="0"/>
              </a:rPr>
              <a:t>金融经济学硕士项目是一个学位项目，不是ＣＦＡ考试培训项目。</a:t>
            </a:r>
            <a:endParaRPr lang="en-US" sz="2400" dirty="0">
              <a:cs typeface="Arial" charset="0"/>
            </a:endParaRPr>
          </a:p>
          <a:p>
            <a:pPr marL="171450" indent="-171450">
              <a:buFontTx/>
              <a:buChar char="•"/>
            </a:pPr>
            <a:endParaRPr lang="en-US" altLang="zh-CN" sz="2400" dirty="0" smtClean="0">
              <a:cs typeface="Arial" charset="0"/>
            </a:endParaRPr>
          </a:p>
          <a:p>
            <a:pPr marL="171450" indent="-171450">
              <a:buFontTx/>
              <a:buChar char="•"/>
            </a:pPr>
            <a:r>
              <a:rPr lang="zh-CN" altLang="en-US" sz="2400" dirty="0" smtClean="0">
                <a:cs typeface="Arial" charset="0"/>
              </a:rPr>
              <a:t>虽然项目课程设置是根据特许金融分析师教学大纲设置</a:t>
            </a:r>
            <a:r>
              <a:rPr lang="en-US" sz="2400" dirty="0" smtClean="0">
                <a:cs typeface="Arial" charset="0"/>
              </a:rPr>
              <a:t>, </a:t>
            </a:r>
            <a:r>
              <a:rPr lang="zh-CN" altLang="en-US" sz="2400" dirty="0" smtClean="0">
                <a:cs typeface="Arial" charset="0"/>
              </a:rPr>
              <a:t>但全部教学内容按美国研究生课程</a:t>
            </a:r>
            <a:r>
              <a:rPr lang="zh-CN" altLang="en-US" sz="2400" dirty="0">
                <a:cs typeface="Arial" charset="0"/>
              </a:rPr>
              <a:t>标准</a:t>
            </a:r>
            <a:r>
              <a:rPr lang="zh-CN" altLang="en-US" sz="2400" dirty="0" smtClean="0">
                <a:cs typeface="Arial" charset="0"/>
              </a:rPr>
              <a:t>授课。</a:t>
            </a:r>
            <a:endParaRPr lang="en-US" sz="2400" dirty="0">
              <a:cs typeface="Arial" charset="0"/>
            </a:endParaRPr>
          </a:p>
        </p:txBody>
      </p:sp>
    </p:spTree>
  </p:cSld>
  <p:clrMapOvr>
    <a:masterClrMapping/>
  </p:clrMapOvr>
  <p:transition advTm="10266"/>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6"/>
          <p:cNvSpPr>
            <a:spLocks noGrp="1"/>
          </p:cNvSpPr>
          <p:nvPr>
            <p:ph type="title"/>
          </p:nvPr>
        </p:nvSpPr>
        <p:spPr/>
        <p:txBody>
          <a:bodyPr/>
          <a:lstStyle/>
          <a:p>
            <a:pPr eaLnBrk="1" hangingPunct="1"/>
            <a:endParaRPr lang="en-US" smtClean="0"/>
          </a:p>
        </p:txBody>
      </p:sp>
      <p:sp>
        <p:nvSpPr>
          <p:cNvPr id="8195" name="Content Placeholder 7"/>
          <p:cNvSpPr>
            <a:spLocks noGrp="1"/>
          </p:cNvSpPr>
          <p:nvPr>
            <p:ph sz="quarter" idx="1"/>
          </p:nvPr>
        </p:nvSpPr>
        <p:spPr/>
        <p:txBody>
          <a:bodyPr/>
          <a:lstStyle/>
          <a:p>
            <a:pPr eaLnBrk="1" hangingPunct="1"/>
            <a:endParaRPr lang="en-US" smtClean="0"/>
          </a:p>
        </p:txBody>
      </p:sp>
      <p:pic>
        <p:nvPicPr>
          <p:cNvPr id="8196" name="Picture 6"/>
          <p:cNvPicPr>
            <a:picLocks noChangeAspect="1" noChangeArrowheads="1"/>
          </p:cNvPicPr>
          <p:nvPr/>
        </p:nvPicPr>
        <p:blipFill>
          <a:blip r:embed="rId3" cstate="print"/>
          <a:srcRect/>
          <a:stretch>
            <a:fillRect/>
          </a:stretch>
        </p:blipFill>
        <p:spPr bwMode="auto">
          <a:xfrm>
            <a:off x="-212725" y="0"/>
            <a:ext cx="9372600" cy="6858000"/>
          </a:xfrm>
          <a:prstGeom prst="rect">
            <a:avLst/>
          </a:prstGeom>
          <a:noFill/>
          <a:ln w="9525">
            <a:noFill/>
            <a:miter lim="800000"/>
            <a:headEnd/>
            <a:tailEnd/>
          </a:ln>
        </p:spPr>
      </p:pic>
      <p:sp>
        <p:nvSpPr>
          <p:cNvPr id="8197" name="Rectangle 9"/>
          <p:cNvSpPr>
            <a:spLocks noChangeArrowheads="1"/>
          </p:cNvSpPr>
          <p:nvPr/>
        </p:nvSpPr>
        <p:spPr bwMode="auto">
          <a:xfrm>
            <a:off x="0" y="152400"/>
            <a:ext cx="4572000" cy="800100"/>
          </a:xfrm>
          <a:prstGeom prst="rect">
            <a:avLst/>
          </a:prstGeom>
          <a:noFill/>
          <a:ln w="9525">
            <a:noFill/>
            <a:miter lim="800000"/>
            <a:headEnd/>
            <a:tailEnd/>
          </a:ln>
        </p:spPr>
        <p:txBody>
          <a:bodyPr>
            <a:spAutoFit/>
          </a:bodyPr>
          <a:lstStyle/>
          <a:p>
            <a:pPr eaLnBrk="1" hangingPunct="1"/>
            <a:r>
              <a:rPr lang="zh-CN" altLang="en-US" dirty="0" smtClean="0">
                <a:solidFill>
                  <a:srgbClr val="F5DFAC"/>
                </a:solidFill>
              </a:rPr>
              <a:t>金融经济学硕士</a:t>
            </a:r>
            <a:endParaRPr lang="en-US" dirty="0">
              <a:solidFill>
                <a:schemeClr val="bg1"/>
              </a:solidFill>
            </a:endParaRPr>
          </a:p>
          <a:p>
            <a:pPr eaLnBrk="1" hangingPunct="1"/>
            <a:r>
              <a:rPr lang="zh-CN" altLang="en-US" sz="2800" b="1" dirty="0" smtClean="0">
                <a:solidFill>
                  <a:schemeClr val="bg1"/>
                </a:solidFill>
              </a:rPr>
              <a:t>项目认证</a:t>
            </a:r>
            <a:endParaRPr lang="en-US" sz="2800" b="1" dirty="0">
              <a:solidFill>
                <a:schemeClr val="tx2"/>
              </a:solidFill>
            </a:endParaRPr>
          </a:p>
        </p:txBody>
      </p:sp>
      <p:sp>
        <p:nvSpPr>
          <p:cNvPr id="8198" name="Rectangle 10"/>
          <p:cNvSpPr>
            <a:spLocks noChangeArrowheads="1"/>
          </p:cNvSpPr>
          <p:nvPr/>
        </p:nvSpPr>
        <p:spPr bwMode="auto">
          <a:xfrm>
            <a:off x="228600" y="1219200"/>
            <a:ext cx="8534400" cy="4524315"/>
          </a:xfrm>
          <a:prstGeom prst="rect">
            <a:avLst/>
          </a:prstGeom>
          <a:noFill/>
          <a:ln w="9525">
            <a:noFill/>
            <a:miter lim="800000"/>
            <a:headEnd/>
            <a:tailEnd/>
          </a:ln>
        </p:spPr>
        <p:txBody>
          <a:bodyPr>
            <a:spAutoFit/>
          </a:bodyPr>
          <a:lstStyle/>
          <a:p>
            <a:pPr marL="171450" indent="-171450">
              <a:buFontTx/>
              <a:buChar char="•"/>
            </a:pPr>
            <a:r>
              <a:rPr lang="zh-CN" altLang="en-US" sz="2400" dirty="0" smtClean="0"/>
              <a:t>俄亥俄大学的金融经济学硕士项目由特许金融分析师协会</a:t>
            </a:r>
            <a:r>
              <a:rPr lang="en-US" altLang="zh-CN" sz="2400" dirty="0" smtClean="0"/>
              <a:t>(CFA institute)</a:t>
            </a:r>
            <a:r>
              <a:rPr lang="zh-CN" altLang="en-US" sz="2400" dirty="0" smtClean="0"/>
              <a:t>背书</a:t>
            </a:r>
            <a:r>
              <a:rPr lang="en-US" altLang="zh-CN" sz="2400" dirty="0" smtClean="0"/>
              <a:t>: </a:t>
            </a:r>
            <a:r>
              <a:rPr lang="zh-CN" altLang="en-US" sz="2400" dirty="0" smtClean="0"/>
              <a:t>本项目覆盖特许金融分析师项目学员知识体系</a:t>
            </a:r>
            <a:r>
              <a:rPr lang="en-US" altLang="zh-CN" sz="2400" dirty="0" smtClean="0"/>
              <a:t>(COBK)</a:t>
            </a:r>
            <a:r>
              <a:rPr lang="zh-CN" altLang="en-US" sz="2400" dirty="0" smtClean="0"/>
              <a:t>的百分之</a:t>
            </a:r>
            <a:r>
              <a:rPr lang="en-US" altLang="zh-CN" sz="2400" dirty="0" smtClean="0"/>
              <a:t>70</a:t>
            </a:r>
            <a:r>
              <a:rPr lang="zh-CN" altLang="en-US" sz="2400" dirty="0" smtClean="0"/>
              <a:t>以上，并特别强调对于特许金融分析师协会职业道德和执业行为准则的培养。</a:t>
            </a:r>
            <a:endParaRPr lang="en-US" sz="2400" dirty="0"/>
          </a:p>
          <a:p>
            <a:pPr marL="171450" indent="-171450">
              <a:buFontTx/>
              <a:buChar char="•"/>
            </a:pPr>
            <a:endParaRPr lang="en-US" sz="2400" dirty="0"/>
          </a:p>
          <a:p>
            <a:pPr marL="171450" indent="-171450">
              <a:buFontTx/>
              <a:buChar char="•"/>
            </a:pPr>
            <a:r>
              <a:rPr lang="zh-CN" altLang="en-US" sz="2400" dirty="0" smtClean="0"/>
              <a:t>在</a:t>
            </a:r>
            <a:r>
              <a:rPr lang="en-US" altLang="zh-CN" sz="2400" dirty="0" smtClean="0"/>
              <a:t>《</a:t>
            </a:r>
            <a:r>
              <a:rPr lang="zh-CN" altLang="en-US" sz="2400" dirty="0" smtClean="0"/>
              <a:t>商业周刊</a:t>
            </a:r>
            <a:r>
              <a:rPr lang="en-US" altLang="zh-CN" sz="2400" dirty="0" smtClean="0"/>
              <a:t>》</a:t>
            </a:r>
            <a:r>
              <a:rPr lang="zh-CN" altLang="en-US" sz="2400" dirty="0" smtClean="0"/>
              <a:t>全美商学院排名中，俄亥俄大学商学院位列前５０名。</a:t>
            </a:r>
            <a:endParaRPr lang="en-US" altLang="zh-CN" sz="2400" dirty="0" smtClean="0"/>
          </a:p>
          <a:p>
            <a:pPr marL="171450" indent="-171450">
              <a:buFontTx/>
              <a:buChar char="•"/>
            </a:pPr>
            <a:endParaRPr lang="en-US" altLang="zh-CN" sz="2400" dirty="0"/>
          </a:p>
          <a:p>
            <a:pPr marL="171450" indent="-171450">
              <a:buFontTx/>
              <a:buChar char="•"/>
            </a:pPr>
            <a:r>
              <a:rPr lang="zh-CN" altLang="en-US" sz="2400" dirty="0" smtClean="0"/>
              <a:t>特许金融分析师已成为世界上公认和最受尊敬的从业者认证，金融经济学硕士项目将让学生在获得此</a:t>
            </a:r>
            <a:r>
              <a:rPr lang="zh-CN" altLang="en-US" sz="2400" dirty="0"/>
              <a:t>认证</a:t>
            </a:r>
            <a:r>
              <a:rPr lang="zh-CN" altLang="en-US" sz="2400" dirty="0" smtClean="0"/>
              <a:t>的道路上处于有利位置。</a:t>
            </a:r>
            <a:endParaRPr lang="en-US" sz="2400" dirty="0">
              <a:cs typeface="Arial" charset="0"/>
            </a:endParaRPr>
          </a:p>
          <a:p>
            <a:pPr marL="171450" indent="-171450">
              <a:buFontTx/>
              <a:buChar char="•"/>
            </a:pPr>
            <a:endParaRPr lang="en-US" sz="2400" dirty="0">
              <a:cs typeface="Arial" charset="0"/>
            </a:endParaRPr>
          </a:p>
        </p:txBody>
      </p:sp>
    </p:spTree>
  </p:cSld>
  <p:clrMapOvr>
    <a:masterClrMapping/>
  </p:clrMapOvr>
  <p:transition advTm="10266"/>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1"/>
          <p:cNvSpPr>
            <a:spLocks noGrp="1"/>
          </p:cNvSpPr>
          <p:nvPr>
            <p:ph type="ftr" sz="quarter" idx="11"/>
          </p:nvPr>
        </p:nvSpPr>
        <p:spPr>
          <a:xfrm>
            <a:off x="457200" y="6356350"/>
            <a:ext cx="2133600" cy="365125"/>
          </a:xfrm>
        </p:spPr>
        <p:txBody>
          <a:bodyPr rtlCol="0"/>
          <a:lstStyle/>
          <a:p>
            <a:pPr>
              <a:defRPr/>
            </a:pPr>
            <a:r>
              <a:rPr lang="en-US" dirty="0">
                <a:solidFill>
                  <a:schemeClr val="tx1">
                    <a:tint val="75000"/>
                  </a:schemeClr>
                </a:solidFill>
              </a:rPr>
              <a:t>2004-2005 </a:t>
            </a:r>
            <a:r>
              <a:rPr lang="zh-CN" altLang="en-US" dirty="0" smtClean="0">
                <a:solidFill>
                  <a:schemeClr val="tx1">
                    <a:tint val="75000"/>
                  </a:schemeClr>
                </a:solidFill>
              </a:rPr>
              <a:t>特许金融分析师</a:t>
            </a:r>
            <a:r>
              <a:rPr lang="en-US" baseline="30000" dirty="0" smtClean="0">
                <a:solidFill>
                  <a:schemeClr val="tx1">
                    <a:tint val="75000"/>
                  </a:schemeClr>
                </a:solidFill>
              </a:rPr>
              <a:t>®</a:t>
            </a:r>
            <a:r>
              <a:rPr lang="en-US" dirty="0" smtClean="0">
                <a:solidFill>
                  <a:schemeClr val="tx1">
                    <a:tint val="75000"/>
                  </a:schemeClr>
                </a:solidFill>
              </a:rPr>
              <a:t> </a:t>
            </a:r>
            <a:r>
              <a:rPr lang="en-US" dirty="0">
                <a:solidFill>
                  <a:schemeClr val="tx1">
                    <a:tint val="75000"/>
                  </a:schemeClr>
                </a:solidFill>
              </a:rPr>
              <a:t>Program</a:t>
            </a:r>
          </a:p>
        </p:txBody>
      </p:sp>
      <p:sp>
        <p:nvSpPr>
          <p:cNvPr id="5123" name="Slide Number Placeholder 2"/>
          <p:cNvSpPr>
            <a:spLocks noGrp="1"/>
          </p:cNvSpPr>
          <p:nvPr>
            <p:ph type="sldNum" sz="quarter" idx="12"/>
          </p:nvPr>
        </p:nvSpPr>
        <p:spPr bwMode="auto">
          <a:xfrm>
            <a:off x="3124200" y="6356350"/>
            <a:ext cx="2895600" cy="365125"/>
          </a:xfrm>
          <a:noFill/>
          <a:ln>
            <a:miter lim="800000"/>
            <a:headEnd/>
            <a:tailEnd/>
          </a:ln>
        </p:spPr>
        <p:txBody>
          <a:bodyPr/>
          <a:lstStyle/>
          <a:p>
            <a:fld id="{0738F348-74C3-4A73-B9E2-094E9464D0ED}" type="slidenum">
              <a:rPr lang="en-US"/>
              <a:pPr/>
              <a:t>4</a:t>
            </a:fld>
            <a:endParaRPr lang="en-US"/>
          </a:p>
        </p:txBody>
      </p:sp>
      <p:pic>
        <p:nvPicPr>
          <p:cNvPr id="9220" name="Picture 6"/>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9221" name="Rectangle 2"/>
          <p:cNvSpPr>
            <a:spLocks noChangeArrowheads="1"/>
          </p:cNvSpPr>
          <p:nvPr/>
        </p:nvSpPr>
        <p:spPr bwMode="auto">
          <a:xfrm>
            <a:off x="228600" y="152400"/>
            <a:ext cx="7315200" cy="990600"/>
          </a:xfrm>
          <a:prstGeom prst="rect">
            <a:avLst/>
          </a:prstGeom>
          <a:noFill/>
          <a:ln w="9525">
            <a:noFill/>
            <a:miter lim="800000"/>
            <a:headEnd/>
            <a:tailEnd/>
          </a:ln>
        </p:spPr>
        <p:txBody>
          <a:bodyPr/>
          <a:lstStyle/>
          <a:p>
            <a:pPr eaLnBrk="1" hangingPunct="1"/>
            <a:r>
              <a:rPr lang="zh-CN" altLang="en-US" sz="2000" dirty="0" smtClean="0">
                <a:solidFill>
                  <a:srgbClr val="F5DFAC"/>
                </a:solidFill>
              </a:rPr>
              <a:t>特许金融分析师的竞争优势</a:t>
            </a:r>
            <a:r>
              <a:rPr lang="en-US" sz="2000" dirty="0">
                <a:solidFill>
                  <a:schemeClr val="bg1"/>
                </a:solidFill>
              </a:rPr>
              <a:t/>
            </a:r>
            <a:br>
              <a:rPr lang="en-US" sz="2000" dirty="0">
                <a:solidFill>
                  <a:schemeClr val="bg1"/>
                </a:solidFill>
              </a:rPr>
            </a:br>
            <a:r>
              <a:rPr lang="zh-CN" altLang="en-US" sz="2800" b="1" dirty="0" smtClean="0">
                <a:solidFill>
                  <a:schemeClr val="bg1"/>
                </a:solidFill>
              </a:rPr>
              <a:t>名誉与信誉</a:t>
            </a:r>
            <a:endParaRPr lang="en-US" sz="4400" b="1" dirty="0">
              <a:solidFill>
                <a:schemeClr val="tx2"/>
              </a:solidFill>
            </a:endParaRPr>
          </a:p>
        </p:txBody>
      </p:sp>
      <p:sp>
        <p:nvSpPr>
          <p:cNvPr id="9222" name="Text Box 3"/>
          <p:cNvSpPr txBox="1">
            <a:spLocks noChangeArrowheads="1"/>
          </p:cNvSpPr>
          <p:nvPr/>
        </p:nvSpPr>
        <p:spPr bwMode="auto">
          <a:xfrm>
            <a:off x="228600" y="1371600"/>
            <a:ext cx="8686800" cy="4495800"/>
          </a:xfrm>
          <a:prstGeom prst="rect">
            <a:avLst/>
          </a:prstGeom>
          <a:noFill/>
          <a:ln w="9525">
            <a:noFill/>
            <a:miter lim="800000"/>
            <a:headEnd/>
            <a:tailEnd/>
          </a:ln>
        </p:spPr>
        <p:txBody>
          <a:bodyPr/>
          <a:lstStyle/>
          <a:p>
            <a:pPr>
              <a:tabLst>
                <a:tab pos="4229100" algn="l"/>
              </a:tabLst>
            </a:pPr>
            <a:r>
              <a:rPr lang="zh-CN" altLang="en-US" sz="2400" dirty="0">
                <a:latin typeface="TheSansSemiLight-Plain" pitchFamily="34" charset="0"/>
              </a:rPr>
              <a:t>获得</a:t>
            </a:r>
            <a:r>
              <a:rPr lang="zh-CN" altLang="en-US" sz="2400" dirty="0" smtClean="0">
                <a:latin typeface="TheSansSemiLight-Plain" pitchFamily="34" charset="0"/>
              </a:rPr>
              <a:t>特许金融分析师认证的人才通常会进入享有盛誉的公司供职。该</a:t>
            </a:r>
            <a:r>
              <a:rPr lang="zh-CN" altLang="en-US" sz="2400" dirty="0">
                <a:latin typeface="TheSansSemiLight-Plain" pitchFamily="34" charset="0"/>
              </a:rPr>
              <a:t>认证</a:t>
            </a:r>
            <a:r>
              <a:rPr lang="zh-CN" altLang="en-US" sz="2400" dirty="0" smtClean="0">
                <a:latin typeface="TheSansSemiLight-Plain" pitchFamily="34" charset="0"/>
              </a:rPr>
              <a:t>会让持有人在职业</a:t>
            </a:r>
            <a:r>
              <a:rPr lang="zh-CN" altLang="en-US" sz="2400" dirty="0">
                <a:latin typeface="TheSansSemiLight-Plain" pitchFamily="34" charset="0"/>
              </a:rPr>
              <a:t>生涯</a:t>
            </a:r>
            <a:r>
              <a:rPr lang="zh-CN" altLang="en-US" sz="2400" dirty="0" smtClean="0">
                <a:latin typeface="TheSansSemiLight-Plain" pitchFamily="34" charset="0"/>
              </a:rPr>
              <a:t>的每一阶段受益。</a:t>
            </a:r>
            <a:endParaRPr lang="en-US" altLang="zh-CN" sz="2400" dirty="0" smtClean="0">
              <a:latin typeface="TheSansSemiLight-Plain" pitchFamily="34" charset="0"/>
            </a:endParaRPr>
          </a:p>
          <a:p>
            <a:pPr>
              <a:tabLst>
                <a:tab pos="4229100" algn="l"/>
              </a:tabLst>
            </a:pPr>
            <a:endParaRPr lang="en-US" sz="2400" dirty="0">
              <a:latin typeface="TheSansSemiLight-Plain" pitchFamily="34" charset="0"/>
            </a:endParaRPr>
          </a:p>
          <a:p>
            <a:pPr>
              <a:tabLst>
                <a:tab pos="4229100" algn="l"/>
              </a:tabLst>
            </a:pPr>
            <a:r>
              <a:rPr lang="zh-CN" altLang="en-US" sz="2400" dirty="0" smtClean="0"/>
              <a:t>特许金融分析师</a:t>
            </a:r>
            <a:r>
              <a:rPr lang="zh-CN" altLang="en-US" sz="2400" dirty="0">
                <a:latin typeface="TheSansSemiLight-Plain" pitchFamily="34" charset="0"/>
              </a:rPr>
              <a:t>认</a:t>
            </a:r>
            <a:r>
              <a:rPr lang="zh-CN" altLang="en-US" sz="2400" dirty="0" smtClean="0">
                <a:latin typeface="TheSansSemiLight-Plain" pitchFamily="34" charset="0"/>
              </a:rPr>
              <a:t>证持有人的常见职位</a:t>
            </a:r>
            <a:endParaRPr lang="en-US" sz="2400" dirty="0"/>
          </a:p>
          <a:p>
            <a:pPr>
              <a:lnSpc>
                <a:spcPct val="180000"/>
              </a:lnSpc>
              <a:tabLst>
                <a:tab pos="4229100" algn="l"/>
              </a:tabLst>
            </a:pPr>
            <a:r>
              <a:rPr lang="en-US" sz="2400" dirty="0">
                <a:solidFill>
                  <a:srgbClr val="B8172D"/>
                </a:solidFill>
              </a:rPr>
              <a:t> •</a:t>
            </a:r>
            <a:r>
              <a:rPr lang="en-US" sz="2400" dirty="0"/>
              <a:t> </a:t>
            </a:r>
            <a:r>
              <a:rPr lang="zh-CN" altLang="en-US" sz="2400" dirty="0"/>
              <a:t>首</a:t>
            </a:r>
            <a:r>
              <a:rPr lang="zh-CN" altLang="en-US" sz="2400" dirty="0" smtClean="0"/>
              <a:t>席运营官</a:t>
            </a:r>
            <a:r>
              <a:rPr lang="en-US" sz="2400" dirty="0" smtClean="0"/>
              <a:t>/</a:t>
            </a:r>
            <a:r>
              <a:rPr lang="zh-CN" altLang="en-US" sz="2400" dirty="0"/>
              <a:t>单位负责人</a:t>
            </a:r>
            <a:r>
              <a:rPr lang="zh-CN" altLang="en-US" sz="2400" dirty="0" smtClean="0"/>
              <a:t> </a:t>
            </a:r>
            <a:r>
              <a:rPr lang="en-US" sz="2400" dirty="0"/>
              <a:t>	</a:t>
            </a:r>
            <a:r>
              <a:rPr lang="en-US" sz="2400" dirty="0">
                <a:solidFill>
                  <a:srgbClr val="B8172D"/>
                </a:solidFill>
              </a:rPr>
              <a:t>•</a:t>
            </a:r>
            <a:r>
              <a:rPr lang="en-US" sz="2400" dirty="0"/>
              <a:t> </a:t>
            </a:r>
            <a:r>
              <a:rPr lang="zh-CN" altLang="en-US" sz="2400" dirty="0" smtClean="0"/>
              <a:t>投资顾问</a:t>
            </a:r>
            <a:endParaRPr lang="en-US" sz="2400" dirty="0"/>
          </a:p>
          <a:p>
            <a:pPr>
              <a:lnSpc>
                <a:spcPct val="90000"/>
              </a:lnSpc>
              <a:tabLst>
                <a:tab pos="4229100" algn="l"/>
              </a:tabLst>
            </a:pPr>
            <a:r>
              <a:rPr lang="en-US" sz="2400" dirty="0">
                <a:solidFill>
                  <a:srgbClr val="B8172D"/>
                </a:solidFill>
              </a:rPr>
              <a:t> •</a:t>
            </a:r>
            <a:r>
              <a:rPr lang="en-US" sz="2400" dirty="0"/>
              <a:t> </a:t>
            </a:r>
            <a:r>
              <a:rPr lang="zh-CN" altLang="en-US" sz="2400" dirty="0"/>
              <a:t>投资总监</a:t>
            </a:r>
            <a:r>
              <a:rPr lang="en-US" sz="2400" dirty="0"/>
              <a:t>	</a:t>
            </a:r>
            <a:r>
              <a:rPr lang="en-US" sz="2400" dirty="0">
                <a:solidFill>
                  <a:srgbClr val="B8172D"/>
                </a:solidFill>
              </a:rPr>
              <a:t>•</a:t>
            </a:r>
            <a:r>
              <a:rPr lang="en-US" sz="2400" dirty="0"/>
              <a:t> </a:t>
            </a:r>
            <a:r>
              <a:rPr lang="zh-CN" altLang="en-US" sz="2400" dirty="0" smtClean="0"/>
              <a:t>投资管理公司经理</a:t>
            </a:r>
            <a:endParaRPr lang="en-US" sz="2400" dirty="0"/>
          </a:p>
          <a:p>
            <a:pPr>
              <a:lnSpc>
                <a:spcPct val="110000"/>
              </a:lnSpc>
              <a:tabLst>
                <a:tab pos="4229100" algn="l"/>
              </a:tabLst>
            </a:pPr>
            <a:r>
              <a:rPr lang="en-US" sz="2400" dirty="0"/>
              <a:t> </a:t>
            </a:r>
            <a:r>
              <a:rPr lang="en-US" sz="2400" dirty="0">
                <a:solidFill>
                  <a:srgbClr val="B8172D"/>
                </a:solidFill>
              </a:rPr>
              <a:t>•</a:t>
            </a:r>
            <a:r>
              <a:rPr lang="en-US" sz="2400" dirty="0"/>
              <a:t> </a:t>
            </a:r>
            <a:r>
              <a:rPr lang="zh-CN" altLang="en-US" sz="2400" dirty="0" smtClean="0"/>
              <a:t>股票分析师</a:t>
            </a:r>
            <a:r>
              <a:rPr lang="en-US" sz="2400" dirty="0"/>
              <a:t>	</a:t>
            </a:r>
            <a:r>
              <a:rPr lang="en-US" sz="2400" dirty="0">
                <a:solidFill>
                  <a:srgbClr val="B8172D"/>
                </a:solidFill>
              </a:rPr>
              <a:t>•</a:t>
            </a:r>
            <a:r>
              <a:rPr lang="en-US" sz="2400" dirty="0"/>
              <a:t> </a:t>
            </a:r>
            <a:r>
              <a:rPr lang="zh-CN" altLang="en-US" sz="2400" dirty="0" smtClean="0"/>
              <a:t>投资组合经理</a:t>
            </a:r>
            <a:endParaRPr lang="en-US" sz="2400" dirty="0"/>
          </a:p>
          <a:p>
            <a:pPr>
              <a:lnSpc>
                <a:spcPct val="110000"/>
              </a:lnSpc>
              <a:tabLst>
                <a:tab pos="4229100" algn="l"/>
              </a:tabLst>
            </a:pPr>
            <a:r>
              <a:rPr lang="en-US" sz="2400" dirty="0"/>
              <a:t> </a:t>
            </a:r>
            <a:r>
              <a:rPr lang="en-US" sz="2400" dirty="0">
                <a:solidFill>
                  <a:srgbClr val="B8172D"/>
                </a:solidFill>
              </a:rPr>
              <a:t>•</a:t>
            </a:r>
            <a:r>
              <a:rPr lang="en-US" sz="2400" dirty="0"/>
              <a:t> </a:t>
            </a:r>
            <a:r>
              <a:rPr lang="zh-CN" altLang="en-US" sz="2400" dirty="0"/>
              <a:t>固定收益</a:t>
            </a:r>
            <a:r>
              <a:rPr lang="zh-CN" altLang="en-US" sz="2400" dirty="0" smtClean="0"/>
              <a:t>分析师</a:t>
            </a:r>
            <a:r>
              <a:rPr lang="en-US" sz="2400" dirty="0"/>
              <a:t>	</a:t>
            </a:r>
            <a:r>
              <a:rPr lang="en-US" sz="2400" dirty="0">
                <a:solidFill>
                  <a:srgbClr val="B8172D"/>
                </a:solidFill>
              </a:rPr>
              <a:t>•</a:t>
            </a:r>
            <a:r>
              <a:rPr lang="en-US" sz="2400" dirty="0"/>
              <a:t> </a:t>
            </a:r>
            <a:r>
              <a:rPr lang="zh-CN" altLang="en-US" sz="2400" dirty="0" smtClean="0"/>
              <a:t>投资组合策略师</a:t>
            </a:r>
            <a:endParaRPr lang="en-US" sz="2400" dirty="0"/>
          </a:p>
          <a:p>
            <a:pPr>
              <a:tabLst>
                <a:tab pos="4229100" algn="l"/>
              </a:tabLst>
            </a:pPr>
            <a:r>
              <a:rPr lang="en-US" sz="2400" dirty="0"/>
              <a:t> </a:t>
            </a:r>
            <a:r>
              <a:rPr lang="en-US" sz="2400" dirty="0">
                <a:solidFill>
                  <a:srgbClr val="B8172D"/>
                </a:solidFill>
              </a:rPr>
              <a:t>•</a:t>
            </a:r>
            <a:r>
              <a:rPr lang="en-US" sz="2400" dirty="0"/>
              <a:t> </a:t>
            </a:r>
            <a:r>
              <a:rPr lang="zh-CN" altLang="en-US" sz="2400" dirty="0" smtClean="0"/>
              <a:t>投资银行家</a:t>
            </a:r>
            <a:r>
              <a:rPr lang="en-US" sz="2400" dirty="0"/>
              <a:t>	</a:t>
            </a:r>
            <a:r>
              <a:rPr lang="en-US" sz="2400" dirty="0">
                <a:solidFill>
                  <a:srgbClr val="B8172D"/>
                </a:solidFill>
              </a:rPr>
              <a:t>•</a:t>
            </a:r>
            <a:r>
              <a:rPr lang="en-US" sz="2400" dirty="0"/>
              <a:t> </a:t>
            </a:r>
            <a:r>
              <a:rPr lang="zh-CN" altLang="en-US" sz="2400" dirty="0" smtClean="0"/>
              <a:t>销售／市场</a:t>
            </a:r>
            <a:r>
              <a:rPr lang="zh-CN" altLang="en-US" sz="2400" dirty="0"/>
              <a:t>专家</a:t>
            </a:r>
            <a:endParaRPr lang="en-US" sz="2400" dirty="0"/>
          </a:p>
        </p:txBody>
      </p:sp>
    </p:spTree>
  </p:cSld>
  <p:clrMapOvr>
    <a:masterClrMapping/>
  </p:clrMapOvr>
  <p:transition advTm="975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oter Placeholder 1"/>
          <p:cNvSpPr>
            <a:spLocks noGrp="1"/>
          </p:cNvSpPr>
          <p:nvPr>
            <p:ph type="ftr" sz="quarter" idx="11"/>
          </p:nvPr>
        </p:nvSpPr>
        <p:spPr>
          <a:xfrm>
            <a:off x="457200" y="6356350"/>
            <a:ext cx="2133600" cy="365125"/>
          </a:xfrm>
        </p:spPr>
        <p:txBody>
          <a:bodyPr rtlCol="0"/>
          <a:lstStyle/>
          <a:p>
            <a:pPr>
              <a:defRPr/>
            </a:pPr>
            <a:r>
              <a:rPr lang="en-US" dirty="0">
                <a:solidFill>
                  <a:schemeClr val="tx1">
                    <a:tint val="75000"/>
                  </a:schemeClr>
                </a:solidFill>
              </a:rPr>
              <a:t>2004-2005 </a:t>
            </a:r>
            <a:r>
              <a:rPr lang="zh-CN" altLang="en-US" dirty="0" smtClean="0">
                <a:solidFill>
                  <a:schemeClr val="tx1">
                    <a:tint val="75000"/>
                  </a:schemeClr>
                </a:solidFill>
              </a:rPr>
              <a:t>特许金融分析师</a:t>
            </a:r>
            <a:r>
              <a:rPr lang="en-US" baseline="30000" dirty="0" smtClean="0">
                <a:solidFill>
                  <a:schemeClr val="tx1">
                    <a:tint val="75000"/>
                  </a:schemeClr>
                </a:solidFill>
              </a:rPr>
              <a:t>®</a:t>
            </a:r>
            <a:r>
              <a:rPr lang="en-US" dirty="0" smtClean="0">
                <a:solidFill>
                  <a:schemeClr val="tx1">
                    <a:tint val="75000"/>
                  </a:schemeClr>
                </a:solidFill>
              </a:rPr>
              <a:t> </a:t>
            </a:r>
            <a:r>
              <a:rPr lang="en-US" dirty="0">
                <a:solidFill>
                  <a:schemeClr val="tx1">
                    <a:tint val="75000"/>
                  </a:schemeClr>
                </a:solidFill>
              </a:rPr>
              <a:t>Program</a:t>
            </a:r>
          </a:p>
        </p:txBody>
      </p:sp>
      <p:sp>
        <p:nvSpPr>
          <p:cNvPr id="1028" name="Slide Number Placeholder 2"/>
          <p:cNvSpPr>
            <a:spLocks noGrp="1"/>
          </p:cNvSpPr>
          <p:nvPr>
            <p:ph type="sldNum" sz="quarter" idx="12"/>
          </p:nvPr>
        </p:nvSpPr>
        <p:spPr bwMode="auto">
          <a:xfrm>
            <a:off x="3124200" y="6356350"/>
            <a:ext cx="2895600" cy="365125"/>
          </a:xfrm>
          <a:noFill/>
          <a:ln>
            <a:miter lim="800000"/>
            <a:headEnd/>
            <a:tailEnd/>
          </a:ln>
        </p:spPr>
        <p:txBody>
          <a:bodyPr/>
          <a:lstStyle/>
          <a:p>
            <a:fld id="{0DB187DF-1860-4CC7-BB84-DED6CD27008A}" type="slidenum">
              <a:rPr lang="en-US"/>
              <a:pPr/>
              <a:t>5</a:t>
            </a:fld>
            <a:endParaRPr lang="en-US"/>
          </a:p>
        </p:txBody>
      </p:sp>
      <p:sp>
        <p:nvSpPr>
          <p:cNvPr id="10244" name="Rectangle 3"/>
          <p:cNvSpPr>
            <a:spLocks noGrp="1" noChangeArrowheads="1"/>
          </p:cNvSpPr>
          <p:nvPr>
            <p:ph type="title" idx="4294967295"/>
          </p:nvPr>
        </p:nvSpPr>
        <p:spPr>
          <a:xfrm>
            <a:off x="0" y="152400"/>
            <a:ext cx="7315200" cy="990600"/>
          </a:xfrm>
          <a:noFill/>
        </p:spPr>
        <p:txBody>
          <a:bodyPr/>
          <a:lstStyle/>
          <a:p>
            <a:pPr eaLnBrk="1" hangingPunct="1"/>
            <a:r>
              <a:rPr lang="en-US" sz="2000" dirty="0" smtClean="0">
                <a:solidFill>
                  <a:srgbClr val="F5DFAC"/>
                </a:solidFill>
                <a:latin typeface="Arial" charset="0"/>
              </a:rPr>
              <a:t>Benefits of the </a:t>
            </a:r>
            <a:r>
              <a:rPr lang="zh-CN" altLang="en-US" sz="2000" dirty="0" smtClean="0">
                <a:solidFill>
                  <a:srgbClr val="F5DFAC"/>
                </a:solidFill>
                <a:latin typeface="Arial" charset="0"/>
              </a:rPr>
              <a:t>特许金融分析师</a:t>
            </a:r>
            <a:r>
              <a:rPr lang="en-US" sz="2000" dirty="0" smtClean="0">
                <a:solidFill>
                  <a:srgbClr val="F5DFAC"/>
                </a:solidFill>
                <a:latin typeface="Arial" charset="0"/>
              </a:rPr>
              <a:t> Program</a:t>
            </a:r>
            <a:r>
              <a:rPr lang="en-US" sz="2000" dirty="0" smtClean="0">
                <a:solidFill>
                  <a:schemeClr val="bg1"/>
                </a:solidFill>
                <a:latin typeface="Arial" charset="0"/>
              </a:rPr>
              <a:t/>
            </a:r>
            <a:br>
              <a:rPr lang="en-US" sz="2000" dirty="0" smtClean="0">
                <a:solidFill>
                  <a:schemeClr val="bg1"/>
                </a:solidFill>
                <a:latin typeface="Arial" charset="0"/>
              </a:rPr>
            </a:br>
            <a:r>
              <a:rPr lang="en-US" sz="2800" b="1" dirty="0" smtClean="0">
                <a:solidFill>
                  <a:schemeClr val="bg1"/>
                </a:solidFill>
                <a:latin typeface="Arial" charset="0"/>
              </a:rPr>
              <a:t>Diverse Career Opportunities </a:t>
            </a:r>
            <a:endParaRPr lang="en-US" dirty="0" smtClean="0"/>
          </a:p>
        </p:txBody>
      </p:sp>
      <p:pic>
        <p:nvPicPr>
          <p:cNvPr id="10245" name="Picture 20"/>
          <p:cNvPicPr>
            <a:picLocks noChangeAspect="1" noChangeArrowheads="1"/>
          </p:cNvPicPr>
          <p:nvPr/>
        </p:nvPicPr>
        <p:blipFill>
          <a:blip r:embed="rId4" cstate="print"/>
          <a:srcRect/>
          <a:stretch>
            <a:fillRect/>
          </a:stretch>
        </p:blipFill>
        <p:spPr bwMode="auto">
          <a:xfrm>
            <a:off x="0" y="0"/>
            <a:ext cx="9144000" cy="6858000"/>
          </a:xfrm>
          <a:prstGeom prst="rect">
            <a:avLst/>
          </a:prstGeom>
          <a:noFill/>
          <a:ln w="9525">
            <a:noFill/>
            <a:miter lim="800000"/>
            <a:headEnd/>
            <a:tailEnd/>
          </a:ln>
        </p:spPr>
      </p:pic>
      <p:graphicFrame>
        <p:nvGraphicFramePr>
          <p:cNvPr id="10246" name="Object 2"/>
          <p:cNvGraphicFramePr>
            <a:graphicFrameLocks noChangeAspect="1"/>
          </p:cNvGraphicFramePr>
          <p:nvPr/>
        </p:nvGraphicFramePr>
        <p:xfrm>
          <a:off x="4495800" y="990600"/>
          <a:ext cx="4830763" cy="4916488"/>
        </p:xfrm>
        <a:graphic>
          <a:graphicData uri="http://schemas.openxmlformats.org/presentationml/2006/ole">
            <mc:AlternateContent xmlns:mc="http://schemas.openxmlformats.org/markup-compatibility/2006">
              <mc:Choice xmlns:v="urn:schemas-microsoft-com:vml" Requires="v">
                <p:oleObj spid="_x0000_s10367" name="Chart" r:id="rId5" imgW="4581455" imgH="4648200" progId="MSGraph.Chart.8">
                  <p:embed followColorScheme="full"/>
                </p:oleObj>
              </mc:Choice>
              <mc:Fallback>
                <p:oleObj name="Chart" r:id="rId5" imgW="4581455" imgH="4648200" progId="MSGraph.Chart.8">
                  <p:embed followColorScheme="full"/>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95800" y="990600"/>
                        <a:ext cx="4830763" cy="4916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0247" name="Group 14"/>
          <p:cNvGrpSpPr>
            <a:grpSpLocks/>
          </p:cNvGrpSpPr>
          <p:nvPr/>
        </p:nvGrpSpPr>
        <p:grpSpPr bwMode="auto">
          <a:xfrm>
            <a:off x="274638" y="2312988"/>
            <a:ext cx="7573962" cy="2570162"/>
            <a:chOff x="173" y="1553"/>
            <a:chExt cx="4771" cy="1619"/>
          </a:xfrm>
        </p:grpSpPr>
        <p:sp>
          <p:nvSpPr>
            <p:cNvPr id="10248" name="Text Box 5"/>
            <p:cNvSpPr txBox="1">
              <a:spLocks noChangeArrowheads="1"/>
            </p:cNvSpPr>
            <p:nvPr/>
          </p:nvSpPr>
          <p:spPr bwMode="auto">
            <a:xfrm>
              <a:off x="173" y="1553"/>
              <a:ext cx="2669" cy="1619"/>
            </a:xfrm>
            <a:prstGeom prst="rect">
              <a:avLst/>
            </a:prstGeom>
            <a:noFill/>
            <a:ln w="9525">
              <a:noFill/>
              <a:miter lim="800000"/>
              <a:headEnd/>
              <a:tailEnd/>
            </a:ln>
          </p:spPr>
          <p:txBody>
            <a:bodyPr wrap="none">
              <a:spAutoFit/>
            </a:bodyPr>
            <a:lstStyle/>
            <a:p>
              <a:r>
                <a:rPr lang="zh-CN" altLang="en-US" sz="1400" b="1" dirty="0"/>
                <a:t>共同基</a:t>
              </a:r>
              <a:r>
                <a:rPr lang="zh-CN" altLang="en-US" sz="1400" b="1" dirty="0" smtClean="0"/>
                <a:t>金</a:t>
              </a:r>
              <a:r>
                <a:rPr lang="en-US" sz="1400" b="1" dirty="0" smtClean="0"/>
                <a:t> </a:t>
              </a:r>
              <a:r>
                <a:rPr lang="en-US" sz="1400" b="1" dirty="0"/>
                <a:t>/ </a:t>
              </a:r>
              <a:r>
                <a:rPr lang="zh-CN" altLang="en-US" sz="1400" b="1" dirty="0"/>
                <a:t>投</a:t>
              </a:r>
              <a:r>
                <a:rPr lang="zh-CN" altLang="en-US" sz="1400" b="1" dirty="0" smtClean="0"/>
                <a:t>资公司</a:t>
              </a:r>
              <a:r>
                <a:rPr lang="en-US" altLang="zh-CN" sz="1400" b="1" dirty="0" smtClean="0"/>
                <a:t>		</a:t>
              </a:r>
              <a:r>
                <a:rPr lang="en-US" sz="1400" b="1" dirty="0"/>
                <a:t>	26%</a:t>
              </a:r>
            </a:p>
            <a:p>
              <a:endParaRPr lang="en-US" sz="1400" b="1" dirty="0"/>
            </a:p>
            <a:p>
              <a:pPr>
                <a:lnSpc>
                  <a:spcPct val="70000"/>
                </a:lnSpc>
              </a:pPr>
              <a:r>
                <a:rPr lang="zh-CN" altLang="en-US" sz="1400" b="1" dirty="0"/>
                <a:t>券商</a:t>
              </a:r>
              <a:r>
                <a:rPr lang="en-US" sz="1400" b="1" dirty="0" smtClean="0"/>
                <a:t> </a:t>
              </a:r>
              <a:r>
                <a:rPr lang="en-US" sz="1400" b="1" dirty="0"/>
                <a:t>/ </a:t>
              </a:r>
              <a:r>
                <a:rPr lang="zh-CN" altLang="en-US" sz="1400" b="1" dirty="0"/>
                <a:t>投</a:t>
              </a:r>
              <a:r>
                <a:rPr lang="zh-CN" altLang="en-US" sz="1400" b="1" dirty="0" smtClean="0"/>
                <a:t>资银行</a:t>
              </a:r>
              <a:r>
                <a:rPr lang="en-US" altLang="zh-CN" sz="1400" b="1" dirty="0" smtClean="0"/>
                <a:t>	</a:t>
              </a:r>
              <a:r>
                <a:rPr lang="en-US" sz="1400" b="1" dirty="0"/>
                <a:t>		18%</a:t>
              </a:r>
            </a:p>
            <a:p>
              <a:pPr>
                <a:lnSpc>
                  <a:spcPct val="80000"/>
                </a:lnSpc>
              </a:pPr>
              <a:endParaRPr lang="en-US" sz="1400" b="1" dirty="0"/>
            </a:p>
            <a:p>
              <a:r>
                <a:rPr lang="zh-CN" altLang="en-US" sz="1400" b="1" dirty="0"/>
                <a:t>投</a:t>
              </a:r>
              <a:r>
                <a:rPr lang="zh-CN" altLang="en-US" sz="1400" b="1" dirty="0" smtClean="0"/>
                <a:t>资管理顾问</a:t>
              </a:r>
              <a:r>
                <a:rPr lang="en-US" altLang="zh-CN" sz="1400" b="1" dirty="0" smtClean="0"/>
                <a:t>		</a:t>
              </a:r>
              <a:r>
                <a:rPr lang="en-US" sz="1400" b="1" dirty="0"/>
                <a:t>	12%</a:t>
              </a:r>
            </a:p>
            <a:p>
              <a:pPr>
                <a:lnSpc>
                  <a:spcPct val="80000"/>
                </a:lnSpc>
              </a:pPr>
              <a:endParaRPr lang="en-US" sz="1400" b="1" dirty="0"/>
            </a:p>
            <a:p>
              <a:r>
                <a:rPr lang="zh-CN" altLang="en-US" sz="1400" b="1" dirty="0"/>
                <a:t>商业银行</a:t>
              </a:r>
              <a:r>
                <a:rPr lang="en-US" sz="1400" b="1" dirty="0" smtClean="0"/>
                <a:t> </a:t>
              </a:r>
              <a:r>
                <a:rPr lang="en-US" sz="1400" b="1" dirty="0"/>
                <a:t>/ </a:t>
              </a:r>
              <a:r>
                <a:rPr lang="zh-CN" altLang="en-US" sz="1400" b="1" dirty="0" smtClean="0"/>
                <a:t>信托投资公司</a:t>
              </a:r>
              <a:r>
                <a:rPr lang="en-US" altLang="zh-CN" sz="1400" b="1" dirty="0" smtClean="0"/>
                <a:t>	</a:t>
              </a:r>
              <a:r>
                <a:rPr lang="en-US" sz="1400" b="1" dirty="0"/>
                <a:t>	15%</a:t>
              </a:r>
            </a:p>
            <a:p>
              <a:pPr>
                <a:lnSpc>
                  <a:spcPct val="80000"/>
                </a:lnSpc>
              </a:pPr>
              <a:endParaRPr lang="en-US" sz="1400" b="1" dirty="0"/>
            </a:p>
            <a:p>
              <a:pPr>
                <a:lnSpc>
                  <a:spcPct val="90000"/>
                </a:lnSpc>
              </a:pPr>
              <a:r>
                <a:rPr lang="zh-CN" altLang="en-US" sz="1400" b="1" dirty="0" smtClean="0"/>
                <a:t>咨询公司</a:t>
              </a:r>
              <a:r>
                <a:rPr lang="en-US" altLang="zh-CN" sz="1400" b="1" dirty="0" smtClean="0"/>
                <a:t>	</a:t>
              </a:r>
              <a:r>
                <a:rPr lang="en-US" sz="1400" b="1" dirty="0"/>
                <a:t>			7%</a:t>
              </a:r>
            </a:p>
            <a:p>
              <a:pPr>
                <a:lnSpc>
                  <a:spcPct val="80000"/>
                </a:lnSpc>
              </a:pPr>
              <a:endParaRPr lang="en-US" sz="1400" b="1" dirty="0"/>
            </a:p>
            <a:p>
              <a:r>
                <a:rPr lang="zh-CN" altLang="en-US" sz="1400" b="1" dirty="0" smtClean="0"/>
                <a:t>保险公司</a:t>
              </a:r>
              <a:r>
                <a:rPr lang="en-US" altLang="zh-CN" sz="1400" b="1" dirty="0" smtClean="0"/>
                <a:t>		</a:t>
              </a:r>
              <a:r>
                <a:rPr lang="en-US" sz="1400" b="1" dirty="0"/>
                <a:t>		5%</a:t>
              </a:r>
            </a:p>
            <a:p>
              <a:pPr>
                <a:lnSpc>
                  <a:spcPct val="80000"/>
                </a:lnSpc>
              </a:pPr>
              <a:endParaRPr lang="en-US" sz="1400" b="1" dirty="0"/>
            </a:p>
            <a:p>
              <a:pPr>
                <a:lnSpc>
                  <a:spcPct val="90000"/>
                </a:lnSpc>
              </a:pPr>
              <a:r>
                <a:rPr lang="zh-CN" altLang="en-US" sz="1400" b="1" dirty="0"/>
                <a:t>其</a:t>
              </a:r>
              <a:r>
                <a:rPr lang="zh-CN" altLang="en-US" sz="1400" b="1" dirty="0" smtClean="0"/>
                <a:t>他</a:t>
              </a:r>
              <a:r>
                <a:rPr lang="zh-CN" altLang="en-US" sz="1400" b="1" dirty="0"/>
                <a:t>行业</a:t>
              </a:r>
              <a:r>
                <a:rPr lang="en-US" sz="1400" b="1" dirty="0"/>
                <a:t>				17%</a:t>
              </a:r>
              <a:endParaRPr lang="en-US" sz="1200" b="1" dirty="0"/>
            </a:p>
          </p:txBody>
        </p:sp>
        <p:sp>
          <p:nvSpPr>
            <p:cNvPr id="10249" name="Line 7"/>
            <p:cNvSpPr>
              <a:spLocks noChangeShapeType="1"/>
            </p:cNvSpPr>
            <p:nvPr/>
          </p:nvSpPr>
          <p:spPr bwMode="auto">
            <a:xfrm>
              <a:off x="192" y="1728"/>
              <a:ext cx="4608" cy="0"/>
            </a:xfrm>
            <a:prstGeom prst="line">
              <a:avLst/>
            </a:prstGeom>
            <a:noFill/>
            <a:ln w="9525">
              <a:solidFill>
                <a:schemeClr val="tx1"/>
              </a:solidFill>
              <a:round/>
              <a:headEnd/>
              <a:tailEnd type="oval" w="med" len="med"/>
            </a:ln>
          </p:spPr>
          <p:txBody>
            <a:bodyPr wrap="none" anchor="ctr"/>
            <a:lstStyle/>
            <a:p>
              <a:endParaRPr lang="en-US"/>
            </a:p>
          </p:txBody>
        </p:sp>
        <p:sp>
          <p:nvSpPr>
            <p:cNvPr id="10250" name="Line 8"/>
            <p:cNvSpPr>
              <a:spLocks noChangeShapeType="1"/>
            </p:cNvSpPr>
            <p:nvPr/>
          </p:nvSpPr>
          <p:spPr bwMode="auto">
            <a:xfrm>
              <a:off x="240" y="1945"/>
              <a:ext cx="3888" cy="0"/>
            </a:xfrm>
            <a:prstGeom prst="line">
              <a:avLst/>
            </a:prstGeom>
            <a:noFill/>
            <a:ln w="9525">
              <a:solidFill>
                <a:schemeClr val="tx1"/>
              </a:solidFill>
              <a:round/>
              <a:headEnd/>
              <a:tailEnd type="oval" w="med" len="med"/>
            </a:ln>
          </p:spPr>
          <p:txBody>
            <a:bodyPr wrap="none" anchor="ctr"/>
            <a:lstStyle/>
            <a:p>
              <a:endParaRPr lang="en-US"/>
            </a:p>
          </p:txBody>
        </p:sp>
        <p:sp>
          <p:nvSpPr>
            <p:cNvPr id="10251" name="Line 9"/>
            <p:cNvSpPr>
              <a:spLocks noChangeShapeType="1"/>
            </p:cNvSpPr>
            <p:nvPr/>
          </p:nvSpPr>
          <p:spPr bwMode="auto">
            <a:xfrm>
              <a:off x="240" y="2180"/>
              <a:ext cx="3360" cy="0"/>
            </a:xfrm>
            <a:prstGeom prst="line">
              <a:avLst/>
            </a:prstGeom>
            <a:noFill/>
            <a:ln w="9525">
              <a:solidFill>
                <a:schemeClr val="tx1"/>
              </a:solidFill>
              <a:round/>
              <a:headEnd/>
              <a:tailEnd type="oval" w="med" len="med"/>
            </a:ln>
          </p:spPr>
          <p:txBody>
            <a:bodyPr wrap="none" anchor="ctr"/>
            <a:lstStyle/>
            <a:p>
              <a:endParaRPr lang="en-US"/>
            </a:p>
          </p:txBody>
        </p:sp>
        <p:sp>
          <p:nvSpPr>
            <p:cNvPr id="10252" name="Line 10"/>
            <p:cNvSpPr>
              <a:spLocks noChangeShapeType="1"/>
            </p:cNvSpPr>
            <p:nvPr/>
          </p:nvSpPr>
          <p:spPr bwMode="auto">
            <a:xfrm>
              <a:off x="240" y="2415"/>
              <a:ext cx="3984" cy="0"/>
            </a:xfrm>
            <a:prstGeom prst="line">
              <a:avLst/>
            </a:prstGeom>
            <a:noFill/>
            <a:ln w="9525">
              <a:solidFill>
                <a:schemeClr val="tx1"/>
              </a:solidFill>
              <a:round/>
              <a:headEnd/>
              <a:tailEnd type="oval" w="med" len="med"/>
            </a:ln>
          </p:spPr>
          <p:txBody>
            <a:bodyPr wrap="none" anchor="ctr"/>
            <a:lstStyle/>
            <a:p>
              <a:endParaRPr lang="en-US"/>
            </a:p>
          </p:txBody>
        </p:sp>
        <p:sp>
          <p:nvSpPr>
            <p:cNvPr id="10253" name="Line 11"/>
            <p:cNvSpPr>
              <a:spLocks noChangeShapeType="1"/>
            </p:cNvSpPr>
            <p:nvPr/>
          </p:nvSpPr>
          <p:spPr bwMode="auto">
            <a:xfrm>
              <a:off x="240" y="2650"/>
              <a:ext cx="4080" cy="0"/>
            </a:xfrm>
            <a:prstGeom prst="line">
              <a:avLst/>
            </a:prstGeom>
            <a:noFill/>
            <a:ln w="9525">
              <a:solidFill>
                <a:schemeClr val="tx1"/>
              </a:solidFill>
              <a:round/>
              <a:headEnd/>
              <a:tailEnd type="oval" w="med" len="med"/>
            </a:ln>
          </p:spPr>
          <p:txBody>
            <a:bodyPr wrap="none" anchor="ctr"/>
            <a:lstStyle/>
            <a:p>
              <a:endParaRPr lang="en-US"/>
            </a:p>
          </p:txBody>
        </p:sp>
        <p:sp>
          <p:nvSpPr>
            <p:cNvPr id="10254" name="Line 12"/>
            <p:cNvSpPr>
              <a:spLocks noChangeShapeType="1"/>
            </p:cNvSpPr>
            <p:nvPr/>
          </p:nvSpPr>
          <p:spPr bwMode="auto">
            <a:xfrm>
              <a:off x="240" y="2885"/>
              <a:ext cx="4272" cy="0"/>
            </a:xfrm>
            <a:prstGeom prst="line">
              <a:avLst/>
            </a:prstGeom>
            <a:noFill/>
            <a:ln w="9525">
              <a:solidFill>
                <a:schemeClr val="tx1"/>
              </a:solidFill>
              <a:round/>
              <a:headEnd/>
              <a:tailEnd type="oval" w="med" len="med"/>
            </a:ln>
          </p:spPr>
          <p:txBody>
            <a:bodyPr wrap="none" anchor="ctr"/>
            <a:lstStyle/>
            <a:p>
              <a:endParaRPr lang="en-US"/>
            </a:p>
          </p:txBody>
        </p:sp>
        <p:sp>
          <p:nvSpPr>
            <p:cNvPr id="10255" name="Line 13"/>
            <p:cNvSpPr>
              <a:spLocks noChangeShapeType="1"/>
            </p:cNvSpPr>
            <p:nvPr/>
          </p:nvSpPr>
          <p:spPr bwMode="auto">
            <a:xfrm>
              <a:off x="240" y="3120"/>
              <a:ext cx="4704" cy="0"/>
            </a:xfrm>
            <a:prstGeom prst="line">
              <a:avLst/>
            </a:prstGeom>
            <a:noFill/>
            <a:ln w="9525">
              <a:solidFill>
                <a:schemeClr val="tx1"/>
              </a:solidFill>
              <a:round/>
              <a:headEnd/>
              <a:tailEnd type="oval" w="med" len="med"/>
            </a:ln>
          </p:spPr>
          <p:txBody>
            <a:bodyPr wrap="none" anchor="ctr"/>
            <a:lstStyle/>
            <a:p>
              <a:endParaRPr lang="en-US"/>
            </a:p>
          </p:txBody>
        </p:sp>
      </p:grpSp>
    </p:spTree>
  </p:cSld>
  <p:clrMapOvr>
    <a:masterClrMapping/>
  </p:clrMapOvr>
  <p:transition advTm="10063"/>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1"/>
          <p:cNvSpPr>
            <a:spLocks noGrp="1"/>
          </p:cNvSpPr>
          <p:nvPr>
            <p:ph type="ftr" sz="quarter" idx="11"/>
          </p:nvPr>
        </p:nvSpPr>
        <p:spPr>
          <a:xfrm>
            <a:off x="457200" y="6356350"/>
            <a:ext cx="2133600" cy="365125"/>
          </a:xfrm>
        </p:spPr>
        <p:txBody>
          <a:bodyPr rtlCol="0"/>
          <a:lstStyle/>
          <a:p>
            <a:pPr>
              <a:defRPr/>
            </a:pPr>
            <a:r>
              <a:rPr lang="en-US" dirty="0">
                <a:solidFill>
                  <a:schemeClr val="tx1">
                    <a:tint val="75000"/>
                  </a:schemeClr>
                </a:solidFill>
              </a:rPr>
              <a:t>2004-2005 </a:t>
            </a:r>
            <a:r>
              <a:rPr lang="zh-CN" altLang="en-US" dirty="0" smtClean="0">
                <a:solidFill>
                  <a:schemeClr val="tx1">
                    <a:tint val="75000"/>
                  </a:schemeClr>
                </a:solidFill>
              </a:rPr>
              <a:t>特许金融分析师</a:t>
            </a:r>
            <a:r>
              <a:rPr lang="en-US" baseline="30000" dirty="0" smtClean="0">
                <a:solidFill>
                  <a:schemeClr val="tx1">
                    <a:tint val="75000"/>
                  </a:schemeClr>
                </a:solidFill>
              </a:rPr>
              <a:t>®</a:t>
            </a:r>
            <a:r>
              <a:rPr lang="en-US" dirty="0" smtClean="0">
                <a:solidFill>
                  <a:schemeClr val="tx1">
                    <a:tint val="75000"/>
                  </a:schemeClr>
                </a:solidFill>
              </a:rPr>
              <a:t> </a:t>
            </a:r>
            <a:r>
              <a:rPr lang="en-US" dirty="0">
                <a:solidFill>
                  <a:schemeClr val="tx1">
                    <a:tint val="75000"/>
                  </a:schemeClr>
                </a:solidFill>
              </a:rPr>
              <a:t>Program</a:t>
            </a:r>
          </a:p>
        </p:txBody>
      </p:sp>
      <p:sp>
        <p:nvSpPr>
          <p:cNvPr id="6147" name="Slide Number Placeholder 2"/>
          <p:cNvSpPr>
            <a:spLocks noGrp="1"/>
          </p:cNvSpPr>
          <p:nvPr>
            <p:ph type="sldNum" sz="quarter" idx="12"/>
          </p:nvPr>
        </p:nvSpPr>
        <p:spPr bwMode="auto">
          <a:xfrm>
            <a:off x="3124200" y="6356350"/>
            <a:ext cx="2895600" cy="365125"/>
          </a:xfrm>
          <a:noFill/>
          <a:ln>
            <a:miter lim="800000"/>
            <a:headEnd/>
            <a:tailEnd/>
          </a:ln>
        </p:spPr>
        <p:txBody>
          <a:bodyPr/>
          <a:lstStyle/>
          <a:p>
            <a:fld id="{E5E78034-62A0-47C7-808E-ED7A3845E5F9}" type="slidenum">
              <a:rPr lang="en-US"/>
              <a:pPr/>
              <a:t>6</a:t>
            </a:fld>
            <a:endParaRPr lang="en-US"/>
          </a:p>
        </p:txBody>
      </p:sp>
      <p:pic>
        <p:nvPicPr>
          <p:cNvPr id="11268" name="Picture 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11269" name="Rectangle 3"/>
          <p:cNvSpPr>
            <a:spLocks noChangeArrowheads="1"/>
          </p:cNvSpPr>
          <p:nvPr/>
        </p:nvSpPr>
        <p:spPr bwMode="auto">
          <a:xfrm>
            <a:off x="228600" y="152400"/>
            <a:ext cx="7315200" cy="990600"/>
          </a:xfrm>
          <a:prstGeom prst="rect">
            <a:avLst/>
          </a:prstGeom>
          <a:noFill/>
          <a:ln w="9525">
            <a:noFill/>
            <a:miter lim="800000"/>
            <a:headEnd/>
            <a:tailEnd/>
          </a:ln>
        </p:spPr>
        <p:txBody>
          <a:bodyPr/>
          <a:lstStyle/>
          <a:p>
            <a:pPr eaLnBrk="1" hangingPunct="1"/>
            <a:r>
              <a:rPr lang="zh-CN" altLang="en-US" sz="2000" dirty="0" smtClean="0">
                <a:solidFill>
                  <a:srgbClr val="F5DFAC"/>
                </a:solidFill>
              </a:rPr>
              <a:t>特许金融分析师的竞争优势</a:t>
            </a:r>
            <a:r>
              <a:rPr lang="en-US" sz="2000" dirty="0">
                <a:solidFill>
                  <a:schemeClr val="bg1"/>
                </a:solidFill>
              </a:rPr>
              <a:t/>
            </a:r>
            <a:br>
              <a:rPr lang="en-US" sz="2000" dirty="0">
                <a:solidFill>
                  <a:schemeClr val="bg1"/>
                </a:solidFill>
              </a:rPr>
            </a:br>
            <a:r>
              <a:rPr lang="zh-CN" altLang="en-US" sz="2800" b="1" dirty="0">
                <a:solidFill>
                  <a:schemeClr val="bg1"/>
                </a:solidFill>
              </a:rPr>
              <a:t>就业机会</a:t>
            </a:r>
            <a:r>
              <a:rPr lang="zh-CN" altLang="en-US" sz="2400" b="1" dirty="0" smtClean="0">
                <a:solidFill>
                  <a:schemeClr val="bg1"/>
                </a:solidFill>
              </a:rPr>
              <a:t> </a:t>
            </a:r>
            <a:r>
              <a:rPr lang="en-US" sz="2800" b="1" dirty="0" smtClean="0">
                <a:solidFill>
                  <a:schemeClr val="bg1"/>
                </a:solidFill>
              </a:rPr>
              <a:t>– </a:t>
            </a:r>
            <a:r>
              <a:rPr lang="zh-CN" altLang="en-US" sz="2800" b="1" dirty="0" smtClean="0">
                <a:solidFill>
                  <a:schemeClr val="bg1"/>
                </a:solidFill>
              </a:rPr>
              <a:t>前</a:t>
            </a:r>
            <a:r>
              <a:rPr lang="en-US" altLang="zh-CN" sz="2800" b="1" dirty="0" smtClean="0">
                <a:solidFill>
                  <a:schemeClr val="bg1"/>
                </a:solidFill>
              </a:rPr>
              <a:t>21</a:t>
            </a:r>
            <a:r>
              <a:rPr lang="zh-CN" altLang="en-US" sz="2800" b="1" dirty="0">
                <a:solidFill>
                  <a:schemeClr val="bg1"/>
                </a:solidFill>
              </a:rPr>
              <a:t>大主要</a:t>
            </a:r>
            <a:r>
              <a:rPr lang="zh-CN" altLang="en-US" sz="2800" b="1" dirty="0" smtClean="0">
                <a:solidFill>
                  <a:schemeClr val="bg1"/>
                </a:solidFill>
              </a:rPr>
              <a:t>雇主</a:t>
            </a:r>
            <a:r>
              <a:rPr lang="en-US" sz="2800" b="1" dirty="0" smtClean="0">
                <a:solidFill>
                  <a:schemeClr val="bg1"/>
                </a:solidFill>
              </a:rPr>
              <a:t> </a:t>
            </a:r>
            <a:endParaRPr lang="en-US" sz="4400" b="1" dirty="0">
              <a:solidFill>
                <a:schemeClr val="tx2"/>
              </a:solidFill>
            </a:endParaRPr>
          </a:p>
        </p:txBody>
      </p:sp>
      <p:sp>
        <p:nvSpPr>
          <p:cNvPr id="11270" name="Text Box 4"/>
          <p:cNvSpPr txBox="1">
            <a:spLocks noChangeArrowheads="1"/>
          </p:cNvSpPr>
          <p:nvPr/>
        </p:nvSpPr>
        <p:spPr bwMode="auto">
          <a:xfrm>
            <a:off x="228600" y="1371600"/>
            <a:ext cx="4191000" cy="4495800"/>
          </a:xfrm>
          <a:prstGeom prst="rect">
            <a:avLst/>
          </a:prstGeom>
          <a:noFill/>
          <a:ln w="9525">
            <a:noFill/>
            <a:miter lim="800000"/>
            <a:headEnd/>
            <a:tailEnd/>
          </a:ln>
        </p:spPr>
        <p:txBody>
          <a:bodyPr/>
          <a:lstStyle/>
          <a:p>
            <a:pPr>
              <a:lnSpc>
                <a:spcPct val="110000"/>
              </a:lnSpc>
              <a:buFontTx/>
              <a:buChar char="•"/>
              <a:tabLst>
                <a:tab pos="4229100" algn="l"/>
              </a:tabLst>
            </a:pPr>
            <a:r>
              <a:rPr lang="zh-CN" altLang="en-US" sz="2000" dirty="0"/>
              <a:t>瑞银集团</a:t>
            </a:r>
            <a:endParaRPr lang="en-US" sz="2000" dirty="0"/>
          </a:p>
          <a:p>
            <a:pPr>
              <a:lnSpc>
                <a:spcPct val="110000"/>
              </a:lnSpc>
              <a:buFontTx/>
              <a:buChar char="•"/>
              <a:tabLst>
                <a:tab pos="4229100" algn="l"/>
              </a:tabLst>
            </a:pPr>
            <a:r>
              <a:rPr lang="zh-CN" altLang="en-US" sz="2000" dirty="0" smtClean="0"/>
              <a:t>花旗集团</a:t>
            </a:r>
            <a:endParaRPr lang="en-US" sz="2000" dirty="0"/>
          </a:p>
          <a:p>
            <a:pPr>
              <a:lnSpc>
                <a:spcPct val="110000"/>
              </a:lnSpc>
              <a:buFontTx/>
              <a:buChar char="•"/>
              <a:tabLst>
                <a:tab pos="4229100" algn="l"/>
              </a:tabLst>
            </a:pPr>
            <a:r>
              <a:rPr lang="en-US" sz="2000" dirty="0"/>
              <a:t>JP </a:t>
            </a:r>
            <a:r>
              <a:rPr lang="zh-CN" altLang="en-US" sz="2000" dirty="0" smtClean="0"/>
              <a:t>摩根大通集团</a:t>
            </a:r>
            <a:endParaRPr lang="en-US" sz="2000" dirty="0"/>
          </a:p>
          <a:p>
            <a:pPr>
              <a:lnSpc>
                <a:spcPct val="110000"/>
              </a:lnSpc>
              <a:buFontTx/>
              <a:buChar char="•"/>
              <a:tabLst>
                <a:tab pos="4229100" algn="l"/>
              </a:tabLst>
            </a:pPr>
            <a:r>
              <a:rPr lang="zh-CN" altLang="en-US" sz="2000" dirty="0" smtClean="0"/>
              <a:t>美林</a:t>
            </a:r>
            <a:endParaRPr lang="en-US" altLang="zh-CN" sz="2000" dirty="0" smtClean="0"/>
          </a:p>
          <a:p>
            <a:pPr>
              <a:lnSpc>
                <a:spcPct val="110000"/>
              </a:lnSpc>
              <a:buFontTx/>
              <a:buChar char="•"/>
              <a:tabLst>
                <a:tab pos="4229100" algn="l"/>
              </a:tabLst>
            </a:pPr>
            <a:r>
              <a:rPr lang="zh-CN" altLang="en-US" sz="2000" dirty="0" smtClean="0"/>
              <a:t>加拿大皇家银行</a:t>
            </a:r>
            <a:endParaRPr lang="en-US" sz="2000" dirty="0"/>
          </a:p>
          <a:p>
            <a:pPr>
              <a:lnSpc>
                <a:spcPct val="110000"/>
              </a:lnSpc>
              <a:buFontTx/>
              <a:buChar char="•"/>
              <a:tabLst>
                <a:tab pos="4229100" algn="l"/>
              </a:tabLst>
            </a:pPr>
            <a:r>
              <a:rPr lang="zh-CN" altLang="en-US" sz="2000" dirty="0" smtClean="0"/>
              <a:t>美</a:t>
            </a:r>
            <a:r>
              <a:rPr lang="zh-CN" altLang="en-US" sz="2000" dirty="0"/>
              <a:t>国</a:t>
            </a:r>
            <a:r>
              <a:rPr lang="zh-CN" altLang="en-US" sz="2000" dirty="0" smtClean="0"/>
              <a:t>银行</a:t>
            </a:r>
            <a:endParaRPr lang="en-US" sz="2000" dirty="0"/>
          </a:p>
          <a:p>
            <a:pPr>
              <a:lnSpc>
                <a:spcPct val="110000"/>
              </a:lnSpc>
              <a:buFontTx/>
              <a:buChar char="•"/>
              <a:tabLst>
                <a:tab pos="4229100" algn="l"/>
              </a:tabLst>
            </a:pPr>
            <a:r>
              <a:rPr lang="zh-CN" altLang="en-US" sz="2000" dirty="0" smtClean="0"/>
              <a:t>瑞信</a:t>
            </a:r>
            <a:endParaRPr lang="en-US" sz="2000" dirty="0"/>
          </a:p>
          <a:p>
            <a:pPr>
              <a:lnSpc>
                <a:spcPct val="110000"/>
              </a:lnSpc>
              <a:buFontTx/>
              <a:buChar char="•"/>
              <a:tabLst>
                <a:tab pos="4229100" algn="l"/>
              </a:tabLst>
            </a:pPr>
            <a:r>
              <a:rPr lang="zh-CN" altLang="en-US" sz="2000" dirty="0" smtClean="0"/>
              <a:t>汇丰银行</a:t>
            </a:r>
            <a:endParaRPr lang="en-US" sz="2000" dirty="0"/>
          </a:p>
          <a:p>
            <a:pPr>
              <a:lnSpc>
                <a:spcPct val="110000"/>
              </a:lnSpc>
              <a:buFontTx/>
              <a:buChar char="•"/>
              <a:tabLst>
                <a:tab pos="4229100" algn="l"/>
              </a:tabLst>
            </a:pPr>
            <a:r>
              <a:rPr lang="zh-CN" altLang="en-US" sz="2000" dirty="0" smtClean="0"/>
              <a:t>摩根斯坦利</a:t>
            </a:r>
            <a:endParaRPr lang="en-US" sz="2000" dirty="0"/>
          </a:p>
          <a:p>
            <a:pPr>
              <a:lnSpc>
                <a:spcPct val="110000"/>
              </a:lnSpc>
              <a:buFontTx/>
              <a:buChar char="•"/>
              <a:tabLst>
                <a:tab pos="4229100" algn="l"/>
              </a:tabLst>
            </a:pPr>
            <a:r>
              <a:rPr lang="zh-CN" altLang="en-US" sz="2000" dirty="0" smtClean="0"/>
              <a:t>高盛</a:t>
            </a:r>
            <a:endParaRPr lang="en-US" sz="2000" dirty="0"/>
          </a:p>
          <a:p>
            <a:pPr>
              <a:lnSpc>
                <a:spcPct val="110000"/>
              </a:lnSpc>
              <a:buFontTx/>
              <a:buChar char="•"/>
              <a:tabLst>
                <a:tab pos="4229100" algn="l"/>
              </a:tabLst>
            </a:pPr>
            <a:r>
              <a:rPr lang="zh-CN" altLang="en-US" sz="2000" dirty="0"/>
              <a:t>德意</a:t>
            </a:r>
            <a:r>
              <a:rPr lang="zh-CN" altLang="en-US" sz="2000" dirty="0" smtClean="0"/>
              <a:t>志银行</a:t>
            </a:r>
            <a:endParaRPr lang="en-US" sz="2000" dirty="0"/>
          </a:p>
          <a:p>
            <a:pPr>
              <a:lnSpc>
                <a:spcPct val="110000"/>
              </a:lnSpc>
              <a:tabLst>
                <a:tab pos="4229100" algn="l"/>
              </a:tabLst>
            </a:pPr>
            <a:r>
              <a:rPr lang="en-US" dirty="0"/>
              <a:t>	</a:t>
            </a:r>
          </a:p>
          <a:p>
            <a:pPr>
              <a:lnSpc>
                <a:spcPct val="110000"/>
              </a:lnSpc>
              <a:tabLst>
                <a:tab pos="4229100" algn="l"/>
              </a:tabLst>
            </a:pPr>
            <a:r>
              <a:rPr lang="en-US" dirty="0"/>
              <a:t>	</a:t>
            </a:r>
          </a:p>
        </p:txBody>
      </p:sp>
      <p:sp>
        <p:nvSpPr>
          <p:cNvPr id="11271" name="Text Box 6"/>
          <p:cNvSpPr txBox="1">
            <a:spLocks noChangeArrowheads="1"/>
          </p:cNvSpPr>
          <p:nvPr/>
        </p:nvSpPr>
        <p:spPr bwMode="auto">
          <a:xfrm>
            <a:off x="4679950" y="1371600"/>
            <a:ext cx="4191000" cy="4495800"/>
          </a:xfrm>
          <a:prstGeom prst="rect">
            <a:avLst/>
          </a:prstGeom>
          <a:noFill/>
          <a:ln w="9525">
            <a:noFill/>
            <a:miter lim="800000"/>
            <a:headEnd/>
            <a:tailEnd/>
          </a:ln>
        </p:spPr>
        <p:txBody>
          <a:bodyPr/>
          <a:lstStyle/>
          <a:p>
            <a:pPr>
              <a:lnSpc>
                <a:spcPct val="110000"/>
              </a:lnSpc>
              <a:buFontTx/>
              <a:buChar char="•"/>
              <a:tabLst>
                <a:tab pos="4229100" algn="l"/>
              </a:tabLst>
            </a:pPr>
            <a:r>
              <a:rPr lang="zh-CN" altLang="en-US" sz="2000" dirty="0"/>
              <a:t>加拿大多伦多道明银行</a:t>
            </a:r>
            <a:endParaRPr lang="en-US" sz="2000" dirty="0"/>
          </a:p>
          <a:p>
            <a:pPr>
              <a:lnSpc>
                <a:spcPct val="110000"/>
              </a:lnSpc>
              <a:buFontTx/>
              <a:buChar char="•"/>
              <a:tabLst>
                <a:tab pos="4229100" algn="l"/>
              </a:tabLst>
            </a:pPr>
            <a:r>
              <a:rPr lang="zh-CN" altLang="en-US" sz="2000" dirty="0" smtClean="0"/>
              <a:t>美联银行</a:t>
            </a:r>
            <a:r>
              <a:rPr lang="en-US" altLang="zh-CN" sz="2000" dirty="0" smtClean="0"/>
              <a:t>(</a:t>
            </a:r>
            <a:r>
              <a:rPr lang="zh-TW" altLang="en-US" sz="2000" dirty="0"/>
              <a:t>瓦霍维</a:t>
            </a:r>
            <a:r>
              <a:rPr lang="zh-TW" altLang="en-US" sz="2000" dirty="0" smtClean="0"/>
              <a:t>亚</a:t>
            </a:r>
            <a:r>
              <a:rPr lang="zh-CN" altLang="en-US" sz="2000" dirty="0"/>
              <a:t>银</a:t>
            </a:r>
            <a:r>
              <a:rPr lang="zh-CN" altLang="en-US" sz="2000" dirty="0" smtClean="0"/>
              <a:t>行</a:t>
            </a:r>
            <a:r>
              <a:rPr lang="en-US" altLang="zh-CN" sz="2000" dirty="0"/>
              <a:t>)</a:t>
            </a:r>
            <a:endParaRPr lang="en-US" altLang="zh-TW" sz="2000" dirty="0" smtClean="0"/>
          </a:p>
          <a:p>
            <a:pPr>
              <a:lnSpc>
                <a:spcPct val="110000"/>
              </a:lnSpc>
              <a:buFontTx/>
              <a:buChar char="•"/>
              <a:tabLst>
                <a:tab pos="4229100" algn="l"/>
              </a:tabLst>
            </a:pPr>
            <a:r>
              <a:rPr lang="zh-TW" altLang="en-US" sz="2000" dirty="0" smtClean="0"/>
              <a:t>加拿大</a:t>
            </a:r>
            <a:r>
              <a:rPr lang="zh-CN" altLang="en-US" sz="2000" dirty="0" smtClean="0"/>
              <a:t>帝国商业银行</a:t>
            </a:r>
            <a:endParaRPr lang="en-US" sz="2000" dirty="0"/>
          </a:p>
          <a:p>
            <a:pPr>
              <a:lnSpc>
                <a:spcPct val="110000"/>
              </a:lnSpc>
              <a:buFontTx/>
              <a:buChar char="•"/>
              <a:tabLst>
                <a:tab pos="4229100" algn="l"/>
              </a:tabLst>
            </a:pPr>
            <a:r>
              <a:rPr lang="zh-CN" altLang="en-US" sz="2000" dirty="0"/>
              <a:t>英国</a:t>
            </a:r>
            <a:r>
              <a:rPr lang="zh-CN" altLang="en-US" sz="2000" dirty="0" smtClean="0"/>
              <a:t>巴克莱银行</a:t>
            </a:r>
            <a:endParaRPr lang="en-US" sz="2000" dirty="0"/>
          </a:p>
          <a:p>
            <a:pPr>
              <a:lnSpc>
                <a:spcPct val="110000"/>
              </a:lnSpc>
              <a:buFontTx/>
              <a:buChar char="•"/>
              <a:tabLst>
                <a:tab pos="4229100" algn="l"/>
              </a:tabLst>
            </a:pPr>
            <a:r>
              <a:rPr lang="zh-CN" altLang="en-US" sz="2000" dirty="0"/>
              <a:t>满地</a:t>
            </a:r>
            <a:r>
              <a:rPr lang="zh-CN" altLang="en-US" sz="2000" dirty="0" smtClean="0"/>
              <a:t>可</a:t>
            </a:r>
            <a:r>
              <a:rPr lang="en-US" altLang="zh-CN" sz="2000" dirty="0" smtClean="0"/>
              <a:t>(BMO)</a:t>
            </a:r>
            <a:r>
              <a:rPr lang="zh-CN" altLang="en-US" sz="2000" dirty="0" smtClean="0"/>
              <a:t>银行</a:t>
            </a:r>
            <a:endParaRPr lang="en-US" altLang="zh-CN" sz="2000" dirty="0" smtClean="0"/>
          </a:p>
          <a:p>
            <a:pPr>
              <a:lnSpc>
                <a:spcPct val="110000"/>
              </a:lnSpc>
              <a:buFontTx/>
              <a:buChar char="•"/>
              <a:tabLst>
                <a:tab pos="4229100" algn="l"/>
              </a:tabLst>
            </a:pPr>
            <a:r>
              <a:rPr lang="zh-CN" altLang="en-US" sz="2000" dirty="0" smtClean="0"/>
              <a:t>安联保险</a:t>
            </a:r>
            <a:endParaRPr lang="en-US" sz="2000" dirty="0"/>
          </a:p>
          <a:p>
            <a:pPr>
              <a:lnSpc>
                <a:spcPct val="110000"/>
              </a:lnSpc>
              <a:buFontTx/>
              <a:buChar char="•"/>
              <a:tabLst>
                <a:tab pos="4229100" algn="l"/>
              </a:tabLst>
            </a:pPr>
            <a:r>
              <a:rPr lang="zh-CN" altLang="en-US" sz="2000" dirty="0"/>
              <a:t>富</a:t>
            </a:r>
            <a:r>
              <a:rPr lang="zh-CN" altLang="en-US" sz="2000" dirty="0" smtClean="0"/>
              <a:t>达（</a:t>
            </a:r>
            <a:r>
              <a:rPr lang="en-US" altLang="zh-CN" sz="2000" dirty="0" smtClean="0"/>
              <a:t>FMR</a:t>
            </a:r>
            <a:r>
              <a:rPr lang="zh-CN" altLang="en-US" sz="2000" dirty="0" smtClean="0"/>
              <a:t>）管理及研究公司</a:t>
            </a:r>
            <a:endParaRPr lang="en-US" sz="2000" dirty="0"/>
          </a:p>
          <a:p>
            <a:pPr>
              <a:lnSpc>
                <a:spcPct val="110000"/>
              </a:lnSpc>
              <a:buFontTx/>
              <a:buChar char="•"/>
              <a:tabLst>
                <a:tab pos="4229100" algn="l"/>
              </a:tabLst>
            </a:pPr>
            <a:r>
              <a:rPr lang="zh-CN" altLang="en-US" sz="2000" dirty="0" smtClean="0"/>
              <a:t>普华永道</a:t>
            </a:r>
            <a:endParaRPr lang="en-US" altLang="zh-CN" sz="2000" dirty="0" smtClean="0"/>
          </a:p>
          <a:p>
            <a:pPr>
              <a:lnSpc>
                <a:spcPct val="110000"/>
              </a:lnSpc>
              <a:buFontTx/>
              <a:buChar char="•"/>
              <a:tabLst>
                <a:tab pos="4229100" algn="l"/>
              </a:tabLst>
            </a:pPr>
            <a:r>
              <a:rPr lang="zh-CN" altLang="en-US" sz="2000" dirty="0" smtClean="0"/>
              <a:t>梅隆</a:t>
            </a:r>
            <a:r>
              <a:rPr lang="zh-CN" altLang="en-US" sz="2000" dirty="0"/>
              <a:t>财团</a:t>
            </a:r>
            <a:endParaRPr lang="en-US" sz="2000" dirty="0"/>
          </a:p>
          <a:p>
            <a:pPr>
              <a:lnSpc>
                <a:spcPct val="110000"/>
              </a:lnSpc>
              <a:buFontTx/>
              <a:buChar char="•"/>
              <a:tabLst>
                <a:tab pos="4229100" algn="l"/>
              </a:tabLst>
            </a:pPr>
            <a:r>
              <a:rPr lang="zh-CN" altLang="en-US" sz="2000" dirty="0"/>
              <a:t>荷兰</a:t>
            </a:r>
            <a:r>
              <a:rPr lang="zh-CN" altLang="en-US" sz="2000" dirty="0" smtClean="0"/>
              <a:t>银行</a:t>
            </a:r>
            <a:endParaRPr lang="en-US" sz="2000" dirty="0"/>
          </a:p>
          <a:p>
            <a:pPr>
              <a:lnSpc>
                <a:spcPct val="110000"/>
              </a:lnSpc>
              <a:tabLst>
                <a:tab pos="4229100" algn="l"/>
              </a:tabLst>
            </a:pPr>
            <a:r>
              <a:rPr lang="en-US" dirty="0"/>
              <a:t>	</a:t>
            </a:r>
          </a:p>
          <a:p>
            <a:pPr>
              <a:lnSpc>
                <a:spcPct val="110000"/>
              </a:lnSpc>
              <a:tabLst>
                <a:tab pos="4229100" algn="l"/>
              </a:tabLst>
            </a:pPr>
            <a:r>
              <a:rPr lang="en-US" dirty="0"/>
              <a:t>	</a:t>
            </a:r>
          </a:p>
        </p:txBody>
      </p:sp>
    </p:spTree>
  </p:cSld>
  <p:clrMapOvr>
    <a:masterClrMapping/>
  </p:clrMapOvr>
  <p:transition advTm="9813"/>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1"/>
          <p:cNvSpPr>
            <a:spLocks noGrp="1"/>
          </p:cNvSpPr>
          <p:nvPr>
            <p:ph type="ftr" sz="quarter" idx="11"/>
          </p:nvPr>
        </p:nvSpPr>
        <p:spPr>
          <a:xfrm>
            <a:off x="457200" y="6356350"/>
            <a:ext cx="2133600" cy="365125"/>
          </a:xfrm>
        </p:spPr>
        <p:txBody>
          <a:bodyPr rtlCol="0"/>
          <a:lstStyle/>
          <a:p>
            <a:pPr>
              <a:defRPr/>
            </a:pPr>
            <a:r>
              <a:rPr lang="en-US" dirty="0">
                <a:solidFill>
                  <a:schemeClr val="tx1">
                    <a:tint val="75000"/>
                  </a:schemeClr>
                </a:solidFill>
              </a:rPr>
              <a:t>2004-2005 </a:t>
            </a:r>
            <a:r>
              <a:rPr lang="zh-CN" altLang="en-US" dirty="0" smtClean="0">
                <a:solidFill>
                  <a:schemeClr val="tx1">
                    <a:tint val="75000"/>
                  </a:schemeClr>
                </a:solidFill>
              </a:rPr>
              <a:t>特许金融分析师</a:t>
            </a:r>
            <a:r>
              <a:rPr lang="en-US" baseline="30000" dirty="0" smtClean="0">
                <a:solidFill>
                  <a:schemeClr val="tx1">
                    <a:tint val="75000"/>
                  </a:schemeClr>
                </a:solidFill>
              </a:rPr>
              <a:t>®</a:t>
            </a:r>
            <a:r>
              <a:rPr lang="en-US" dirty="0" smtClean="0">
                <a:solidFill>
                  <a:schemeClr val="tx1">
                    <a:tint val="75000"/>
                  </a:schemeClr>
                </a:solidFill>
              </a:rPr>
              <a:t> </a:t>
            </a:r>
            <a:r>
              <a:rPr lang="en-US" dirty="0">
                <a:solidFill>
                  <a:schemeClr val="tx1">
                    <a:tint val="75000"/>
                  </a:schemeClr>
                </a:solidFill>
              </a:rPr>
              <a:t>Program</a:t>
            </a:r>
          </a:p>
        </p:txBody>
      </p:sp>
      <p:sp>
        <p:nvSpPr>
          <p:cNvPr id="7171" name="Slide Number Placeholder 2"/>
          <p:cNvSpPr>
            <a:spLocks noGrp="1"/>
          </p:cNvSpPr>
          <p:nvPr>
            <p:ph type="sldNum" sz="quarter" idx="12"/>
          </p:nvPr>
        </p:nvSpPr>
        <p:spPr bwMode="auto">
          <a:xfrm>
            <a:off x="3124200" y="6356350"/>
            <a:ext cx="2895600" cy="365125"/>
          </a:xfrm>
          <a:noFill/>
          <a:ln>
            <a:miter lim="800000"/>
            <a:headEnd/>
            <a:tailEnd/>
          </a:ln>
        </p:spPr>
        <p:txBody>
          <a:bodyPr/>
          <a:lstStyle/>
          <a:p>
            <a:fld id="{93E94BE8-2EDA-4CEA-B134-E931AB68DC99}" type="slidenum">
              <a:rPr lang="en-US"/>
              <a:pPr/>
              <a:t>7</a:t>
            </a:fld>
            <a:endParaRPr lang="en-US"/>
          </a:p>
        </p:txBody>
      </p:sp>
      <p:pic>
        <p:nvPicPr>
          <p:cNvPr id="12292" name="Picture 9"/>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12293" name="Rectangle 2"/>
          <p:cNvSpPr>
            <a:spLocks noChangeArrowheads="1"/>
          </p:cNvSpPr>
          <p:nvPr/>
        </p:nvSpPr>
        <p:spPr bwMode="auto">
          <a:xfrm>
            <a:off x="228600" y="152400"/>
            <a:ext cx="7315200" cy="990600"/>
          </a:xfrm>
          <a:prstGeom prst="rect">
            <a:avLst/>
          </a:prstGeom>
          <a:noFill/>
          <a:ln w="9525">
            <a:noFill/>
            <a:miter lim="800000"/>
            <a:headEnd/>
            <a:tailEnd/>
          </a:ln>
        </p:spPr>
        <p:txBody>
          <a:bodyPr/>
          <a:lstStyle/>
          <a:p>
            <a:pPr eaLnBrk="1" hangingPunct="1"/>
            <a:r>
              <a:rPr lang="zh-CN" altLang="en-US" sz="2000" dirty="0" smtClean="0">
                <a:solidFill>
                  <a:srgbClr val="F5DFAC"/>
                </a:solidFill>
              </a:rPr>
              <a:t>特许金融分析师</a:t>
            </a:r>
            <a:r>
              <a:rPr lang="zh-CN" altLang="en-US" sz="2000" dirty="0">
                <a:solidFill>
                  <a:srgbClr val="F5DFAC"/>
                </a:solidFill>
              </a:rPr>
              <a:t>课</a:t>
            </a:r>
            <a:r>
              <a:rPr lang="zh-CN" altLang="en-US" sz="2000" dirty="0" smtClean="0">
                <a:solidFill>
                  <a:srgbClr val="F5DFAC"/>
                </a:solidFill>
              </a:rPr>
              <a:t>程教学</a:t>
            </a:r>
            <a:r>
              <a:rPr lang="en-US" sz="2000" dirty="0">
                <a:solidFill>
                  <a:schemeClr val="bg1"/>
                </a:solidFill>
              </a:rPr>
              <a:t/>
            </a:r>
            <a:br>
              <a:rPr lang="en-US" sz="2000" dirty="0">
                <a:solidFill>
                  <a:schemeClr val="bg1"/>
                </a:solidFill>
              </a:rPr>
            </a:br>
            <a:r>
              <a:rPr lang="zh-CN" altLang="en-US" sz="2800" b="1" dirty="0" smtClean="0">
                <a:solidFill>
                  <a:schemeClr val="bg1"/>
                </a:solidFill>
              </a:rPr>
              <a:t>特许金融分析师</a:t>
            </a:r>
            <a:r>
              <a:rPr lang="zh-CN" altLang="en-US" sz="2800" b="1" dirty="0">
                <a:solidFill>
                  <a:schemeClr val="bg1"/>
                </a:solidFill>
              </a:rPr>
              <a:t>知</a:t>
            </a:r>
            <a:r>
              <a:rPr lang="zh-CN" altLang="en-US" sz="2800" b="1" dirty="0" smtClean="0">
                <a:solidFill>
                  <a:schemeClr val="bg1"/>
                </a:solidFill>
              </a:rPr>
              <a:t>识体系</a:t>
            </a:r>
            <a:r>
              <a:rPr lang="en-US" sz="2000" b="1" dirty="0" smtClean="0">
                <a:solidFill>
                  <a:schemeClr val="bg1"/>
                </a:solidFill>
              </a:rPr>
              <a:t>™</a:t>
            </a:r>
            <a:r>
              <a:rPr lang="en-US" sz="2800" dirty="0" smtClean="0">
                <a:solidFill>
                  <a:schemeClr val="bg1"/>
                </a:solidFill>
              </a:rPr>
              <a:t> </a:t>
            </a:r>
            <a:endParaRPr lang="en-US" sz="4400" dirty="0">
              <a:solidFill>
                <a:schemeClr val="tx2"/>
              </a:solidFill>
            </a:endParaRPr>
          </a:p>
        </p:txBody>
      </p:sp>
      <p:sp>
        <p:nvSpPr>
          <p:cNvPr id="12294" name="Text Box 3"/>
          <p:cNvSpPr txBox="1">
            <a:spLocks noChangeArrowheads="1"/>
          </p:cNvSpPr>
          <p:nvPr/>
        </p:nvSpPr>
        <p:spPr bwMode="auto">
          <a:xfrm>
            <a:off x="228600" y="1371600"/>
            <a:ext cx="8686800" cy="4495800"/>
          </a:xfrm>
          <a:prstGeom prst="rect">
            <a:avLst/>
          </a:prstGeom>
          <a:noFill/>
          <a:ln w="9525">
            <a:noFill/>
            <a:miter lim="800000"/>
            <a:headEnd/>
            <a:tailEnd/>
          </a:ln>
        </p:spPr>
        <p:txBody>
          <a:bodyPr/>
          <a:lstStyle/>
          <a:p>
            <a:pPr>
              <a:lnSpc>
                <a:spcPct val="110000"/>
              </a:lnSpc>
              <a:tabLst>
                <a:tab pos="4229100" algn="l"/>
              </a:tabLst>
            </a:pPr>
            <a:r>
              <a:rPr lang="en-US" dirty="0"/>
              <a:t> </a:t>
            </a:r>
            <a:r>
              <a:rPr lang="en-US" dirty="0" smtClean="0">
                <a:solidFill>
                  <a:srgbClr val="B8172D"/>
                </a:solidFill>
              </a:rPr>
              <a:t>•</a:t>
            </a:r>
            <a:r>
              <a:rPr lang="zh-CN" altLang="en-US" dirty="0" smtClean="0">
                <a:solidFill>
                  <a:srgbClr val="B8172D"/>
                </a:solidFill>
              </a:rPr>
              <a:t> </a:t>
            </a:r>
            <a:r>
              <a:rPr lang="zh-CN" altLang="en-US" dirty="0" smtClean="0"/>
              <a:t>职业道德和执业行为准则</a:t>
            </a:r>
            <a:endParaRPr lang="en-US" sz="2000" dirty="0"/>
          </a:p>
          <a:p>
            <a:pPr>
              <a:lnSpc>
                <a:spcPct val="180000"/>
              </a:lnSpc>
              <a:tabLst>
                <a:tab pos="4229100" algn="l"/>
              </a:tabLst>
            </a:pPr>
            <a:r>
              <a:rPr lang="en-US" sz="2000" dirty="0">
                <a:solidFill>
                  <a:srgbClr val="B8172D"/>
                </a:solidFill>
              </a:rPr>
              <a:t> •</a:t>
            </a:r>
            <a:r>
              <a:rPr lang="en-US" sz="2000" dirty="0"/>
              <a:t> </a:t>
            </a:r>
            <a:r>
              <a:rPr lang="zh-CN" altLang="en-US" sz="2000" dirty="0" smtClean="0"/>
              <a:t>数量分析方法</a:t>
            </a:r>
            <a:endParaRPr lang="en-US" sz="2000" dirty="0"/>
          </a:p>
          <a:p>
            <a:pPr>
              <a:lnSpc>
                <a:spcPct val="80000"/>
              </a:lnSpc>
              <a:tabLst>
                <a:tab pos="4229100" algn="l"/>
              </a:tabLst>
            </a:pPr>
            <a:r>
              <a:rPr lang="en-US" sz="2000" dirty="0"/>
              <a:t> </a:t>
            </a:r>
            <a:r>
              <a:rPr lang="en-US" sz="2000" dirty="0">
                <a:solidFill>
                  <a:srgbClr val="B8172D"/>
                </a:solidFill>
              </a:rPr>
              <a:t>•</a:t>
            </a:r>
            <a:r>
              <a:rPr lang="en-US" sz="2000" dirty="0"/>
              <a:t> </a:t>
            </a:r>
            <a:r>
              <a:rPr lang="zh-CN" altLang="en-US" sz="2000" dirty="0"/>
              <a:t>经济学</a:t>
            </a:r>
            <a:r>
              <a:rPr lang="en-US" sz="2000" dirty="0" smtClean="0"/>
              <a:t> </a:t>
            </a:r>
            <a:endParaRPr lang="en-US" sz="2000" dirty="0"/>
          </a:p>
          <a:p>
            <a:pPr>
              <a:lnSpc>
                <a:spcPct val="110000"/>
              </a:lnSpc>
              <a:tabLst>
                <a:tab pos="4229100" algn="l"/>
              </a:tabLst>
            </a:pPr>
            <a:r>
              <a:rPr lang="en-US" sz="2000" dirty="0"/>
              <a:t> </a:t>
            </a:r>
            <a:r>
              <a:rPr lang="en-US" sz="2000" dirty="0">
                <a:solidFill>
                  <a:srgbClr val="B8172D"/>
                </a:solidFill>
              </a:rPr>
              <a:t>•</a:t>
            </a:r>
            <a:r>
              <a:rPr lang="en-US" sz="2000" dirty="0"/>
              <a:t> </a:t>
            </a:r>
            <a:r>
              <a:rPr lang="zh-CN" altLang="en-US" sz="2000" dirty="0" smtClean="0"/>
              <a:t>财务报表分析</a:t>
            </a:r>
            <a:endParaRPr lang="en-US" sz="2000" dirty="0"/>
          </a:p>
          <a:p>
            <a:pPr>
              <a:lnSpc>
                <a:spcPct val="110000"/>
              </a:lnSpc>
              <a:tabLst>
                <a:tab pos="4229100" algn="l"/>
              </a:tabLst>
            </a:pPr>
            <a:r>
              <a:rPr lang="en-US" sz="2000" dirty="0"/>
              <a:t> </a:t>
            </a:r>
            <a:r>
              <a:rPr lang="en-US" sz="2000" dirty="0">
                <a:solidFill>
                  <a:srgbClr val="B8172D"/>
                </a:solidFill>
              </a:rPr>
              <a:t>•</a:t>
            </a:r>
            <a:r>
              <a:rPr lang="en-US" sz="2000" dirty="0"/>
              <a:t> </a:t>
            </a:r>
            <a:r>
              <a:rPr lang="zh-CN" altLang="en-US" sz="2000" dirty="0"/>
              <a:t>公司金融</a:t>
            </a:r>
            <a:endParaRPr lang="en-US" sz="2000" dirty="0"/>
          </a:p>
          <a:p>
            <a:pPr>
              <a:lnSpc>
                <a:spcPct val="170000"/>
              </a:lnSpc>
              <a:tabLst>
                <a:tab pos="4229100" algn="l"/>
              </a:tabLst>
            </a:pPr>
            <a:r>
              <a:rPr lang="en-US" sz="2000" dirty="0"/>
              <a:t> </a:t>
            </a:r>
            <a:r>
              <a:rPr lang="en-US" sz="2000" dirty="0">
                <a:solidFill>
                  <a:srgbClr val="B8172D"/>
                </a:solidFill>
              </a:rPr>
              <a:t>•</a:t>
            </a:r>
            <a:r>
              <a:rPr lang="en-US" sz="2000" dirty="0"/>
              <a:t> </a:t>
            </a:r>
            <a:r>
              <a:rPr lang="zh-CN" altLang="en-US" sz="2000" dirty="0"/>
              <a:t>股票</a:t>
            </a:r>
            <a:r>
              <a:rPr lang="zh-CN" altLang="en-US" sz="2000" dirty="0" smtClean="0"/>
              <a:t>投资分析</a:t>
            </a:r>
            <a:endParaRPr lang="en-US" sz="2000" dirty="0"/>
          </a:p>
          <a:p>
            <a:pPr>
              <a:lnSpc>
                <a:spcPct val="90000"/>
              </a:lnSpc>
              <a:tabLst>
                <a:tab pos="4229100" algn="l"/>
              </a:tabLst>
            </a:pPr>
            <a:r>
              <a:rPr lang="en-US" sz="2000" dirty="0"/>
              <a:t> </a:t>
            </a:r>
            <a:r>
              <a:rPr lang="en-US" sz="2000" dirty="0">
                <a:solidFill>
                  <a:srgbClr val="B8172D"/>
                </a:solidFill>
              </a:rPr>
              <a:t>•</a:t>
            </a:r>
            <a:r>
              <a:rPr lang="en-US" sz="2000" dirty="0"/>
              <a:t> </a:t>
            </a:r>
            <a:r>
              <a:rPr lang="zh-CN" altLang="en-US" sz="2000" dirty="0"/>
              <a:t>固定收益类</a:t>
            </a:r>
            <a:r>
              <a:rPr lang="zh-CN" altLang="en-US" sz="2000" dirty="0" smtClean="0"/>
              <a:t>投资分析</a:t>
            </a:r>
            <a:endParaRPr lang="en-US" sz="2000" dirty="0"/>
          </a:p>
          <a:p>
            <a:pPr>
              <a:lnSpc>
                <a:spcPct val="110000"/>
              </a:lnSpc>
              <a:tabLst>
                <a:tab pos="4229100" algn="l"/>
              </a:tabLst>
            </a:pPr>
            <a:r>
              <a:rPr lang="en-US" sz="2000" dirty="0"/>
              <a:t> </a:t>
            </a:r>
            <a:r>
              <a:rPr lang="en-US" sz="2000" dirty="0">
                <a:solidFill>
                  <a:srgbClr val="B8172D"/>
                </a:solidFill>
              </a:rPr>
              <a:t>•</a:t>
            </a:r>
            <a:r>
              <a:rPr lang="en-US" sz="2000" dirty="0"/>
              <a:t> </a:t>
            </a:r>
            <a:r>
              <a:rPr lang="zh-CN" altLang="en-US" sz="2000" dirty="0" smtClean="0"/>
              <a:t>金融衍生品投资分析</a:t>
            </a:r>
            <a:endParaRPr lang="en-US" sz="2000" dirty="0"/>
          </a:p>
          <a:p>
            <a:pPr>
              <a:lnSpc>
                <a:spcPct val="110000"/>
              </a:lnSpc>
              <a:tabLst>
                <a:tab pos="4229100" algn="l"/>
              </a:tabLst>
            </a:pPr>
            <a:r>
              <a:rPr lang="en-US" sz="2000" dirty="0"/>
              <a:t> </a:t>
            </a:r>
            <a:r>
              <a:rPr lang="en-US" sz="2000" dirty="0">
                <a:solidFill>
                  <a:srgbClr val="B8172D"/>
                </a:solidFill>
              </a:rPr>
              <a:t>•</a:t>
            </a:r>
            <a:r>
              <a:rPr lang="en-US" sz="2000" dirty="0"/>
              <a:t> </a:t>
            </a:r>
            <a:r>
              <a:rPr lang="zh-CN" altLang="en-US" sz="2000" dirty="0"/>
              <a:t>其</a:t>
            </a:r>
            <a:r>
              <a:rPr lang="zh-CN" altLang="en-US" sz="2000" dirty="0" smtClean="0"/>
              <a:t>他类投资分析</a:t>
            </a:r>
            <a:endParaRPr lang="en-US" sz="2000" dirty="0"/>
          </a:p>
          <a:p>
            <a:pPr>
              <a:lnSpc>
                <a:spcPct val="180000"/>
              </a:lnSpc>
              <a:tabLst>
                <a:tab pos="4229100" algn="l"/>
              </a:tabLst>
            </a:pPr>
            <a:r>
              <a:rPr lang="en-US" sz="2000" dirty="0"/>
              <a:t> </a:t>
            </a:r>
            <a:r>
              <a:rPr lang="en-US" sz="2000" dirty="0">
                <a:solidFill>
                  <a:srgbClr val="B8172D"/>
                </a:solidFill>
              </a:rPr>
              <a:t>•</a:t>
            </a:r>
            <a:r>
              <a:rPr lang="en-US" sz="2000" dirty="0"/>
              <a:t> </a:t>
            </a:r>
            <a:r>
              <a:rPr lang="zh-CN" altLang="en-US" sz="2000" dirty="0" smtClean="0"/>
              <a:t>投资组合管理与财产管理</a:t>
            </a:r>
            <a:endParaRPr lang="en-US" sz="2000" dirty="0"/>
          </a:p>
        </p:txBody>
      </p:sp>
      <p:sp>
        <p:nvSpPr>
          <p:cNvPr id="12295" name="Text Box 6"/>
          <p:cNvSpPr txBox="1">
            <a:spLocks noChangeArrowheads="1"/>
          </p:cNvSpPr>
          <p:nvPr/>
        </p:nvSpPr>
        <p:spPr bwMode="auto">
          <a:xfrm>
            <a:off x="6629400" y="2614613"/>
            <a:ext cx="1217000" cy="400110"/>
          </a:xfrm>
          <a:prstGeom prst="rect">
            <a:avLst/>
          </a:prstGeom>
          <a:noFill/>
          <a:ln w="9525">
            <a:noFill/>
            <a:miter lim="800000"/>
            <a:headEnd/>
            <a:tailEnd/>
          </a:ln>
        </p:spPr>
        <p:txBody>
          <a:bodyPr wrap="none">
            <a:spAutoFit/>
          </a:bodyPr>
          <a:lstStyle/>
          <a:p>
            <a:r>
              <a:rPr lang="zh-CN" altLang="en-US" sz="2000" b="1" dirty="0" smtClean="0">
                <a:solidFill>
                  <a:srgbClr val="981C3F"/>
                </a:solidFill>
              </a:rPr>
              <a:t>投资工具</a:t>
            </a:r>
            <a:endParaRPr lang="en-US" sz="2000" b="1" dirty="0">
              <a:solidFill>
                <a:srgbClr val="981C3F"/>
              </a:solidFill>
            </a:endParaRPr>
          </a:p>
        </p:txBody>
      </p:sp>
      <p:sp>
        <p:nvSpPr>
          <p:cNvPr id="12296" name="Text Box 8"/>
          <p:cNvSpPr txBox="1">
            <a:spLocks noChangeArrowheads="1"/>
          </p:cNvSpPr>
          <p:nvPr/>
        </p:nvSpPr>
        <p:spPr bwMode="auto">
          <a:xfrm>
            <a:off x="6629400" y="4394200"/>
            <a:ext cx="2514600" cy="400110"/>
          </a:xfrm>
          <a:prstGeom prst="rect">
            <a:avLst/>
          </a:prstGeom>
          <a:noFill/>
          <a:ln w="9525">
            <a:noFill/>
            <a:miter lim="800000"/>
            <a:headEnd/>
            <a:tailEnd/>
          </a:ln>
        </p:spPr>
        <p:txBody>
          <a:bodyPr>
            <a:spAutoFit/>
          </a:bodyPr>
          <a:lstStyle/>
          <a:p>
            <a:r>
              <a:rPr lang="zh-CN" altLang="en-US" sz="2000" b="1" dirty="0" smtClean="0">
                <a:solidFill>
                  <a:srgbClr val="981C3F"/>
                </a:solidFill>
              </a:rPr>
              <a:t>资产分类和</a:t>
            </a:r>
            <a:r>
              <a:rPr lang="zh-CN" altLang="en-US" sz="2000" b="1" dirty="0">
                <a:solidFill>
                  <a:srgbClr val="981C3F"/>
                </a:solidFill>
              </a:rPr>
              <a:t>评估</a:t>
            </a:r>
            <a:endParaRPr lang="en-US" sz="2000" b="1" dirty="0">
              <a:solidFill>
                <a:srgbClr val="981C3F"/>
              </a:solidFill>
            </a:endParaRPr>
          </a:p>
        </p:txBody>
      </p:sp>
      <p:sp>
        <p:nvSpPr>
          <p:cNvPr id="12297" name="AutoShape 12"/>
          <p:cNvSpPr>
            <a:spLocks/>
          </p:cNvSpPr>
          <p:nvPr/>
        </p:nvSpPr>
        <p:spPr bwMode="auto">
          <a:xfrm>
            <a:off x="5715000" y="1981200"/>
            <a:ext cx="381000" cy="1295400"/>
          </a:xfrm>
          <a:prstGeom prst="rightBracket">
            <a:avLst>
              <a:gd name="adj" fmla="val 28333"/>
            </a:avLst>
          </a:prstGeom>
          <a:noFill/>
          <a:ln w="19050">
            <a:solidFill>
              <a:schemeClr val="tx1"/>
            </a:solidFill>
            <a:round/>
            <a:headEnd/>
            <a:tailEnd/>
          </a:ln>
        </p:spPr>
        <p:txBody>
          <a:bodyPr wrap="none" anchor="ctr"/>
          <a:lstStyle/>
          <a:p>
            <a:pPr algn="ctr"/>
            <a:endParaRPr lang="en-US" b="1"/>
          </a:p>
        </p:txBody>
      </p:sp>
      <p:sp>
        <p:nvSpPr>
          <p:cNvPr id="12298" name="Line 13"/>
          <p:cNvSpPr>
            <a:spLocks noChangeShapeType="1"/>
          </p:cNvSpPr>
          <p:nvPr/>
        </p:nvSpPr>
        <p:spPr bwMode="auto">
          <a:xfrm>
            <a:off x="6126163" y="2819400"/>
            <a:ext cx="274637" cy="0"/>
          </a:xfrm>
          <a:prstGeom prst="line">
            <a:avLst/>
          </a:prstGeom>
          <a:noFill/>
          <a:ln w="9525">
            <a:solidFill>
              <a:schemeClr val="tx1"/>
            </a:solidFill>
            <a:round/>
            <a:headEnd/>
            <a:tailEnd type="triangle" w="med" len="med"/>
          </a:ln>
        </p:spPr>
        <p:txBody>
          <a:bodyPr/>
          <a:lstStyle/>
          <a:p>
            <a:endParaRPr lang="en-US"/>
          </a:p>
        </p:txBody>
      </p:sp>
      <p:sp>
        <p:nvSpPr>
          <p:cNvPr id="12299" name="AutoShape 14"/>
          <p:cNvSpPr>
            <a:spLocks/>
          </p:cNvSpPr>
          <p:nvPr/>
        </p:nvSpPr>
        <p:spPr bwMode="auto">
          <a:xfrm>
            <a:off x="5715000" y="3505200"/>
            <a:ext cx="381000" cy="1676400"/>
          </a:xfrm>
          <a:prstGeom prst="rightBracket">
            <a:avLst>
              <a:gd name="adj" fmla="val 33326"/>
            </a:avLst>
          </a:prstGeom>
          <a:noFill/>
          <a:ln w="19050">
            <a:solidFill>
              <a:schemeClr val="tx1"/>
            </a:solidFill>
            <a:round/>
            <a:headEnd/>
            <a:tailEnd/>
          </a:ln>
        </p:spPr>
        <p:txBody>
          <a:bodyPr wrap="none" anchor="ctr"/>
          <a:lstStyle/>
          <a:p>
            <a:pPr algn="ctr"/>
            <a:endParaRPr lang="en-US" b="1"/>
          </a:p>
        </p:txBody>
      </p:sp>
      <p:sp>
        <p:nvSpPr>
          <p:cNvPr id="12300" name="Line 15"/>
          <p:cNvSpPr>
            <a:spLocks noChangeShapeType="1"/>
          </p:cNvSpPr>
          <p:nvPr/>
        </p:nvSpPr>
        <p:spPr bwMode="auto">
          <a:xfrm>
            <a:off x="6126163" y="4572000"/>
            <a:ext cx="274637"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advTm="10187"/>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6"/>
          <p:cNvSpPr>
            <a:spLocks noGrp="1"/>
          </p:cNvSpPr>
          <p:nvPr>
            <p:ph type="title"/>
          </p:nvPr>
        </p:nvSpPr>
        <p:spPr/>
        <p:txBody>
          <a:bodyPr/>
          <a:lstStyle/>
          <a:p>
            <a:pPr eaLnBrk="1" hangingPunct="1"/>
            <a:endParaRPr lang="en-US" smtClean="0"/>
          </a:p>
        </p:txBody>
      </p:sp>
      <p:sp>
        <p:nvSpPr>
          <p:cNvPr id="13315" name="Content Placeholder 7"/>
          <p:cNvSpPr>
            <a:spLocks noGrp="1"/>
          </p:cNvSpPr>
          <p:nvPr>
            <p:ph sz="quarter" idx="1"/>
          </p:nvPr>
        </p:nvSpPr>
        <p:spPr/>
        <p:txBody>
          <a:bodyPr/>
          <a:lstStyle/>
          <a:p>
            <a:pPr eaLnBrk="1" hangingPunct="1"/>
            <a:endParaRPr lang="en-US" smtClean="0"/>
          </a:p>
        </p:txBody>
      </p:sp>
      <p:pic>
        <p:nvPicPr>
          <p:cNvPr id="13316" name="Picture 6"/>
          <p:cNvPicPr>
            <a:picLocks noChangeAspect="1" noChangeArrowheads="1"/>
          </p:cNvPicPr>
          <p:nvPr/>
        </p:nvPicPr>
        <p:blipFill>
          <a:blip r:embed="rId3" cstate="print"/>
          <a:srcRect/>
          <a:stretch>
            <a:fillRect/>
          </a:stretch>
        </p:blipFill>
        <p:spPr bwMode="auto">
          <a:xfrm>
            <a:off x="-228600" y="0"/>
            <a:ext cx="9372600" cy="6858000"/>
          </a:xfrm>
          <a:prstGeom prst="rect">
            <a:avLst/>
          </a:prstGeom>
          <a:noFill/>
          <a:ln w="9525">
            <a:noFill/>
            <a:miter lim="800000"/>
            <a:headEnd/>
            <a:tailEnd/>
          </a:ln>
        </p:spPr>
      </p:pic>
      <p:sp>
        <p:nvSpPr>
          <p:cNvPr id="13317" name="Rectangle 9"/>
          <p:cNvSpPr>
            <a:spLocks noChangeArrowheads="1"/>
          </p:cNvSpPr>
          <p:nvPr/>
        </p:nvSpPr>
        <p:spPr bwMode="auto">
          <a:xfrm>
            <a:off x="0" y="152400"/>
            <a:ext cx="6019800" cy="800219"/>
          </a:xfrm>
          <a:prstGeom prst="rect">
            <a:avLst/>
          </a:prstGeom>
          <a:noFill/>
          <a:ln w="9525">
            <a:noFill/>
            <a:miter lim="800000"/>
            <a:headEnd/>
            <a:tailEnd/>
          </a:ln>
        </p:spPr>
        <p:txBody>
          <a:bodyPr wrap="square">
            <a:spAutoFit/>
          </a:bodyPr>
          <a:lstStyle/>
          <a:p>
            <a:pPr eaLnBrk="1" hangingPunct="1"/>
            <a:r>
              <a:rPr lang="zh-CN" altLang="en-US" dirty="0" smtClean="0">
                <a:solidFill>
                  <a:srgbClr val="F5DFAC"/>
                </a:solidFill>
              </a:rPr>
              <a:t>金融经济学硕士</a:t>
            </a:r>
            <a:endParaRPr lang="en-US" dirty="0">
              <a:solidFill>
                <a:schemeClr val="bg1"/>
              </a:solidFill>
            </a:endParaRPr>
          </a:p>
          <a:p>
            <a:pPr eaLnBrk="1" hangingPunct="1"/>
            <a:r>
              <a:rPr lang="zh-CN" altLang="en-US" sz="2800" b="1" dirty="0" smtClean="0">
                <a:solidFill>
                  <a:schemeClr val="bg1"/>
                </a:solidFill>
              </a:rPr>
              <a:t>与工商管理硕士</a:t>
            </a:r>
            <a:r>
              <a:rPr lang="en-US" altLang="zh-CN" sz="2800" b="1" dirty="0" smtClean="0">
                <a:solidFill>
                  <a:schemeClr val="bg1"/>
                </a:solidFill>
              </a:rPr>
              <a:t>(</a:t>
            </a:r>
            <a:r>
              <a:rPr lang="en-US" sz="2800" b="1" dirty="0" smtClean="0">
                <a:solidFill>
                  <a:schemeClr val="bg1"/>
                </a:solidFill>
              </a:rPr>
              <a:t>MBA)</a:t>
            </a:r>
            <a:r>
              <a:rPr lang="zh-CN" altLang="en-US" sz="2800" b="1" dirty="0" smtClean="0">
                <a:solidFill>
                  <a:schemeClr val="bg1"/>
                </a:solidFill>
              </a:rPr>
              <a:t>的不同之处</a:t>
            </a:r>
            <a:endParaRPr lang="en-US" sz="2800" b="1" dirty="0">
              <a:solidFill>
                <a:schemeClr val="tx2"/>
              </a:solidFill>
            </a:endParaRPr>
          </a:p>
        </p:txBody>
      </p:sp>
      <p:sp>
        <p:nvSpPr>
          <p:cNvPr id="13318" name="Text Box 4"/>
          <p:cNvSpPr txBox="1">
            <a:spLocks noChangeArrowheads="1"/>
          </p:cNvSpPr>
          <p:nvPr/>
        </p:nvSpPr>
        <p:spPr bwMode="auto">
          <a:xfrm>
            <a:off x="152400" y="1219200"/>
            <a:ext cx="8610600" cy="4185761"/>
          </a:xfrm>
          <a:prstGeom prst="rect">
            <a:avLst/>
          </a:prstGeom>
          <a:noFill/>
          <a:ln w="9525">
            <a:noFill/>
            <a:miter lim="800000"/>
            <a:headEnd/>
            <a:tailEnd/>
          </a:ln>
        </p:spPr>
        <p:txBody>
          <a:bodyPr wrap="square">
            <a:spAutoFit/>
          </a:bodyPr>
          <a:lstStyle/>
          <a:p>
            <a:pPr>
              <a:spcBef>
                <a:spcPct val="50000"/>
              </a:spcBef>
              <a:buFontTx/>
              <a:buChar char="•"/>
            </a:pPr>
            <a:r>
              <a:rPr lang="zh-CN" altLang="en-US" sz="2800" dirty="0" smtClean="0">
                <a:latin typeface="+mn-ea"/>
              </a:rPr>
              <a:t>与ＭＢＡ项目不同，本项目高度集中于金融／经济专业知识的教学，而ＭＢＡ项目则宽泛的覆盖多个管理知识领域。本项目是特别为有志于从事债券分析，</a:t>
            </a:r>
            <a:r>
              <a:rPr lang="zh-CN" altLang="en-US" sz="2800" dirty="0">
                <a:latin typeface="+mn-ea"/>
              </a:rPr>
              <a:t>股票</a:t>
            </a:r>
            <a:r>
              <a:rPr lang="zh-CN" altLang="en-US" sz="2800" dirty="0" smtClean="0">
                <a:latin typeface="+mn-ea"/>
              </a:rPr>
              <a:t>分析以及投资组合管理等职业的专才设</a:t>
            </a:r>
            <a:r>
              <a:rPr lang="zh-CN" altLang="en-US" sz="2800" dirty="0">
                <a:latin typeface="+mn-ea"/>
              </a:rPr>
              <a:t>计</a:t>
            </a:r>
            <a:r>
              <a:rPr lang="zh-CN" altLang="en-US" sz="2800" dirty="0" smtClean="0">
                <a:latin typeface="+mn-ea"/>
              </a:rPr>
              <a:t>。</a:t>
            </a:r>
            <a:endParaRPr lang="en-US" altLang="zh-CN" sz="2800" dirty="0" smtClean="0">
              <a:latin typeface="+mn-ea"/>
            </a:endParaRPr>
          </a:p>
          <a:p>
            <a:pPr>
              <a:spcBef>
                <a:spcPct val="50000"/>
              </a:spcBef>
              <a:buFontTx/>
              <a:buChar char="•"/>
            </a:pPr>
            <a:r>
              <a:rPr lang="zh-CN" altLang="en-US" sz="2800" dirty="0">
                <a:latin typeface="+mn-ea"/>
              </a:rPr>
              <a:t> </a:t>
            </a:r>
            <a:r>
              <a:rPr lang="en-US" altLang="zh-CN" sz="2800" dirty="0">
                <a:latin typeface="+mn-ea"/>
              </a:rPr>
              <a:t>MFE</a:t>
            </a:r>
            <a:r>
              <a:rPr lang="zh-CN" altLang="en-US" sz="2800" dirty="0">
                <a:latin typeface="+mn-ea"/>
              </a:rPr>
              <a:t>项</a:t>
            </a:r>
            <a:r>
              <a:rPr lang="zh-CN" altLang="en-US" sz="2800" dirty="0" smtClean="0">
                <a:latin typeface="+mn-ea"/>
              </a:rPr>
              <a:t>目着重于帮助学生了解</a:t>
            </a:r>
            <a:r>
              <a:rPr lang="en-US" sz="2800" dirty="0" smtClean="0">
                <a:latin typeface="+mn-ea"/>
              </a:rPr>
              <a:t>、</a:t>
            </a:r>
            <a:r>
              <a:rPr lang="zh-CN" altLang="en-US" sz="2800" dirty="0" smtClean="0">
                <a:latin typeface="+mn-ea"/>
              </a:rPr>
              <a:t>掌握，分析金融市场与经济环境之间的相互</a:t>
            </a:r>
            <a:r>
              <a:rPr lang="zh-CN" altLang="en-US" sz="2800" dirty="0">
                <a:latin typeface="+mn-ea"/>
              </a:rPr>
              <a:t>关系</a:t>
            </a:r>
            <a:r>
              <a:rPr lang="zh-CN" altLang="en-US" sz="2800" dirty="0" smtClean="0">
                <a:latin typeface="+mn-ea"/>
              </a:rPr>
              <a:t>，而传统的</a:t>
            </a:r>
            <a:r>
              <a:rPr lang="en-US" altLang="zh-CN" sz="2800" dirty="0" smtClean="0">
                <a:latin typeface="+mn-ea"/>
              </a:rPr>
              <a:t>MBA</a:t>
            </a:r>
            <a:r>
              <a:rPr lang="zh-CN" altLang="en-US" sz="2800" dirty="0" smtClean="0">
                <a:latin typeface="+mn-ea"/>
              </a:rPr>
              <a:t>项目学员则主要学习如何对企业进行经营与管理。学员在本项目中着重学习如何根据当前</a:t>
            </a:r>
            <a:r>
              <a:rPr lang="zh-CN" altLang="en-US" sz="2800" dirty="0">
                <a:latin typeface="+mn-ea"/>
              </a:rPr>
              <a:t>经济形势与</a:t>
            </a:r>
            <a:r>
              <a:rPr lang="zh-CN" altLang="en-US" sz="2800" dirty="0" smtClean="0">
                <a:latin typeface="+mn-ea"/>
              </a:rPr>
              <a:t>市场状况分析具体金融市场的走向。</a:t>
            </a:r>
            <a:endParaRPr lang="en-US" sz="2800" dirty="0">
              <a:latin typeface="+mn-ea"/>
              <a:cs typeface="Arial" charset="0"/>
            </a:endParaRPr>
          </a:p>
        </p:txBody>
      </p:sp>
    </p:spTree>
  </p:cSld>
  <p:clrMapOvr>
    <a:masterClrMapping/>
  </p:clrMapOvr>
  <p:transition advTm="9906"/>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endParaRPr lang="en-US" smtClean="0"/>
          </a:p>
        </p:txBody>
      </p:sp>
      <p:sp>
        <p:nvSpPr>
          <p:cNvPr id="14339" name="Content Placeholder 2"/>
          <p:cNvSpPr>
            <a:spLocks noGrp="1"/>
          </p:cNvSpPr>
          <p:nvPr>
            <p:ph sz="quarter" idx="1"/>
          </p:nvPr>
        </p:nvSpPr>
        <p:spPr/>
        <p:txBody>
          <a:bodyPr/>
          <a:lstStyle/>
          <a:p>
            <a:pPr eaLnBrk="1" hangingPunct="1"/>
            <a:endParaRPr lang="en-US" smtClean="0"/>
          </a:p>
        </p:txBody>
      </p:sp>
      <p:pic>
        <p:nvPicPr>
          <p:cNvPr id="14340" name="Picture 6"/>
          <p:cNvPicPr>
            <a:picLocks noChangeAspect="1" noChangeArrowheads="1"/>
          </p:cNvPicPr>
          <p:nvPr/>
        </p:nvPicPr>
        <p:blipFill>
          <a:blip r:embed="rId3" cstate="print"/>
          <a:srcRect/>
          <a:stretch>
            <a:fillRect/>
          </a:stretch>
        </p:blipFill>
        <p:spPr bwMode="auto">
          <a:xfrm>
            <a:off x="-228600" y="0"/>
            <a:ext cx="9372600" cy="6858000"/>
          </a:xfrm>
          <a:prstGeom prst="rect">
            <a:avLst/>
          </a:prstGeom>
          <a:noFill/>
          <a:ln w="9525">
            <a:noFill/>
            <a:miter lim="800000"/>
            <a:headEnd/>
            <a:tailEnd/>
          </a:ln>
        </p:spPr>
      </p:pic>
      <p:sp>
        <p:nvSpPr>
          <p:cNvPr id="14341" name="Rectangle 4"/>
          <p:cNvSpPr>
            <a:spLocks noChangeArrowheads="1"/>
          </p:cNvSpPr>
          <p:nvPr/>
        </p:nvSpPr>
        <p:spPr bwMode="auto">
          <a:xfrm>
            <a:off x="0" y="152400"/>
            <a:ext cx="4572000" cy="800219"/>
          </a:xfrm>
          <a:prstGeom prst="rect">
            <a:avLst/>
          </a:prstGeom>
          <a:noFill/>
          <a:ln w="9525">
            <a:noFill/>
            <a:miter lim="800000"/>
            <a:headEnd/>
            <a:tailEnd/>
          </a:ln>
        </p:spPr>
        <p:txBody>
          <a:bodyPr>
            <a:spAutoFit/>
          </a:bodyPr>
          <a:lstStyle/>
          <a:p>
            <a:pPr eaLnBrk="1" hangingPunct="1"/>
            <a:r>
              <a:rPr lang="zh-CN" altLang="en-US" dirty="0" smtClean="0">
                <a:solidFill>
                  <a:srgbClr val="F5DFAC"/>
                </a:solidFill>
              </a:rPr>
              <a:t>金融经济学硕士</a:t>
            </a:r>
            <a:endParaRPr lang="en-US" dirty="0">
              <a:solidFill>
                <a:schemeClr val="bg1"/>
              </a:solidFill>
            </a:endParaRPr>
          </a:p>
          <a:p>
            <a:pPr eaLnBrk="1" hangingPunct="1"/>
            <a:r>
              <a:rPr lang="zh-CN" altLang="en-US" sz="2800" b="1" dirty="0" smtClean="0">
                <a:solidFill>
                  <a:schemeClr val="bg1"/>
                </a:solidFill>
              </a:rPr>
              <a:t>金融经济学硕士课程设置</a:t>
            </a:r>
            <a:endParaRPr lang="en-US" sz="2800" b="1" dirty="0">
              <a:solidFill>
                <a:schemeClr val="tx2"/>
              </a:solidFill>
            </a:endParaRPr>
          </a:p>
        </p:txBody>
      </p:sp>
      <p:sp>
        <p:nvSpPr>
          <p:cNvPr id="13318" name="Text Box 4"/>
          <p:cNvSpPr txBox="1">
            <a:spLocks noChangeArrowheads="1"/>
          </p:cNvSpPr>
          <p:nvPr/>
        </p:nvSpPr>
        <p:spPr bwMode="auto">
          <a:xfrm>
            <a:off x="0" y="1143000"/>
            <a:ext cx="9144000" cy="4955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2800" dirty="0" smtClean="0">
                <a:latin typeface="Garamond" pitchFamily="18" charset="0"/>
              </a:rPr>
              <a:t>1</a:t>
            </a:r>
            <a:r>
              <a:rPr lang="en-US" sz="2400" dirty="0" smtClean="0">
                <a:latin typeface="Garamond" pitchFamily="18" charset="0"/>
              </a:rPr>
              <a:t>.  </a:t>
            </a:r>
            <a:r>
              <a:rPr lang="zh-CN" altLang="en-US" sz="2400" dirty="0" smtClean="0">
                <a:latin typeface="Garamond" pitchFamily="18" charset="0"/>
              </a:rPr>
              <a:t>管理会计学</a:t>
            </a:r>
            <a:r>
              <a:rPr lang="en-US" sz="2400" dirty="0" smtClean="0">
                <a:cs typeface="Arial" charset="0"/>
              </a:rPr>
              <a:t> (MFE6100) </a:t>
            </a:r>
          </a:p>
          <a:p>
            <a:pPr>
              <a:defRPr/>
            </a:pPr>
            <a:r>
              <a:rPr lang="en-US" sz="2400" dirty="0" smtClean="0">
                <a:cs typeface="Arial" charset="0"/>
              </a:rPr>
              <a:t>2.  </a:t>
            </a:r>
            <a:r>
              <a:rPr lang="zh-CN" altLang="en-US" sz="2400" dirty="0" smtClean="0">
                <a:cs typeface="Arial" charset="0"/>
              </a:rPr>
              <a:t>财务报表分析</a:t>
            </a:r>
            <a:r>
              <a:rPr lang="en-US" sz="2400" dirty="0" smtClean="0">
                <a:cs typeface="Arial" charset="0"/>
              </a:rPr>
              <a:t> (</a:t>
            </a:r>
            <a:r>
              <a:rPr lang="en-US" altLang="zh-CN" sz="2400" dirty="0" smtClean="0">
                <a:cs typeface="Arial" charset="0"/>
              </a:rPr>
              <a:t>MFE</a:t>
            </a:r>
            <a:r>
              <a:rPr lang="en-US" sz="2400" dirty="0" smtClean="0">
                <a:cs typeface="Arial" charset="0"/>
              </a:rPr>
              <a:t> 6110)    </a:t>
            </a:r>
          </a:p>
          <a:p>
            <a:pPr>
              <a:defRPr/>
            </a:pPr>
            <a:r>
              <a:rPr lang="en-US" sz="2400" dirty="0" smtClean="0">
                <a:cs typeface="Arial" charset="0"/>
              </a:rPr>
              <a:t>3.  </a:t>
            </a:r>
            <a:r>
              <a:rPr lang="zh-CN" altLang="en-US" sz="2400" dirty="0" smtClean="0">
                <a:cs typeface="Arial" charset="0"/>
              </a:rPr>
              <a:t>金融市场量化分析</a:t>
            </a:r>
            <a:r>
              <a:rPr lang="en-US" sz="2400" dirty="0" smtClean="0">
                <a:cs typeface="Arial" charset="0"/>
              </a:rPr>
              <a:t> (</a:t>
            </a:r>
            <a:r>
              <a:rPr lang="en-US" altLang="zh-CN" sz="2400" dirty="0" smtClean="0">
                <a:cs typeface="Arial" charset="0"/>
              </a:rPr>
              <a:t>MFE</a:t>
            </a:r>
            <a:r>
              <a:rPr lang="en-US" sz="2400" dirty="0" smtClean="0">
                <a:cs typeface="Arial" charset="0"/>
              </a:rPr>
              <a:t> 600</a:t>
            </a:r>
            <a:r>
              <a:rPr lang="en-US" altLang="zh-CN" sz="2400" dirty="0" smtClean="0">
                <a:cs typeface="Arial" charset="0"/>
              </a:rPr>
              <a:t>0</a:t>
            </a:r>
            <a:r>
              <a:rPr lang="en-US" sz="2400" dirty="0" smtClean="0">
                <a:cs typeface="Arial" charset="0"/>
              </a:rPr>
              <a:t>)  </a:t>
            </a:r>
          </a:p>
          <a:p>
            <a:pPr>
              <a:defRPr/>
            </a:pPr>
            <a:r>
              <a:rPr lang="en-US" sz="2400" dirty="0" smtClean="0">
                <a:cs typeface="Arial" charset="0"/>
              </a:rPr>
              <a:t>4.  </a:t>
            </a:r>
            <a:r>
              <a:rPr lang="zh-CN" altLang="en-US" sz="2400" dirty="0" smtClean="0">
                <a:cs typeface="Arial" charset="0"/>
              </a:rPr>
              <a:t>管理经济学</a:t>
            </a:r>
            <a:r>
              <a:rPr lang="en-US" sz="2400" dirty="0" smtClean="0">
                <a:cs typeface="Arial" charset="0"/>
              </a:rPr>
              <a:t> (</a:t>
            </a:r>
            <a:r>
              <a:rPr lang="en-US" altLang="zh-CN" sz="2400" dirty="0" smtClean="0">
                <a:cs typeface="Arial" charset="0"/>
              </a:rPr>
              <a:t>MFE</a:t>
            </a:r>
            <a:r>
              <a:rPr lang="en-US" sz="2400" dirty="0" smtClean="0">
                <a:cs typeface="Arial" charset="0"/>
              </a:rPr>
              <a:t> 6050)</a:t>
            </a:r>
          </a:p>
          <a:p>
            <a:pPr marL="457200" indent="-457200">
              <a:buAutoNum type="arabicPeriod" startAt="5"/>
              <a:defRPr/>
            </a:pPr>
            <a:r>
              <a:rPr lang="zh-CN" altLang="en-US" sz="2400" dirty="0" smtClean="0">
                <a:cs typeface="Arial" charset="0"/>
              </a:rPr>
              <a:t>宏观经济学与商业周期波动 </a:t>
            </a:r>
            <a:r>
              <a:rPr lang="en-US" sz="2400" dirty="0" smtClean="0">
                <a:cs typeface="Arial" charset="0"/>
              </a:rPr>
              <a:t>(</a:t>
            </a:r>
            <a:r>
              <a:rPr lang="en-US" altLang="zh-CN" sz="2400" dirty="0" smtClean="0">
                <a:cs typeface="Arial" charset="0"/>
              </a:rPr>
              <a:t>MFE</a:t>
            </a:r>
            <a:r>
              <a:rPr lang="en-US" sz="2400" dirty="0" smtClean="0">
                <a:cs typeface="Arial" charset="0"/>
              </a:rPr>
              <a:t> 6010)</a:t>
            </a:r>
          </a:p>
          <a:p>
            <a:pPr marL="457200" indent="-457200">
              <a:buAutoNum type="arabicPeriod" startAt="5"/>
              <a:defRPr/>
            </a:pPr>
            <a:r>
              <a:rPr lang="zh-CN" altLang="en-US" sz="2400" dirty="0" smtClean="0">
                <a:cs typeface="Arial" charset="0"/>
              </a:rPr>
              <a:t>统计与计量经济学：理论及实践　</a:t>
            </a:r>
            <a:r>
              <a:rPr lang="en-US" sz="2400" dirty="0" smtClean="0">
                <a:cs typeface="Arial" charset="0"/>
              </a:rPr>
              <a:t>(</a:t>
            </a:r>
            <a:r>
              <a:rPr lang="en-US" altLang="zh-CN" sz="2400" dirty="0" smtClean="0">
                <a:cs typeface="Arial" charset="0"/>
              </a:rPr>
              <a:t>MFE</a:t>
            </a:r>
            <a:r>
              <a:rPr lang="en-US" sz="2400" dirty="0" smtClean="0">
                <a:cs typeface="Arial" charset="0"/>
              </a:rPr>
              <a:t> 6390) </a:t>
            </a:r>
          </a:p>
          <a:p>
            <a:pPr>
              <a:defRPr/>
            </a:pPr>
            <a:r>
              <a:rPr lang="en-US" sz="2400" dirty="0" smtClean="0">
                <a:cs typeface="Arial" charset="0"/>
              </a:rPr>
              <a:t>7.  </a:t>
            </a:r>
            <a:r>
              <a:rPr lang="zh-CN" altLang="en-US" sz="2400" dirty="0" smtClean="0">
                <a:cs typeface="Arial" charset="0"/>
              </a:rPr>
              <a:t>国际</a:t>
            </a:r>
            <a:r>
              <a:rPr lang="zh-CN" altLang="en-US" sz="2400" dirty="0">
                <a:cs typeface="Arial" charset="0"/>
              </a:rPr>
              <a:t>贸易与金融</a:t>
            </a:r>
            <a:r>
              <a:rPr lang="en-US" sz="2400" dirty="0" smtClean="0">
                <a:cs typeface="Arial" charset="0"/>
              </a:rPr>
              <a:t> (</a:t>
            </a:r>
            <a:r>
              <a:rPr lang="en-US" altLang="zh-CN" sz="2400" dirty="0" smtClean="0">
                <a:cs typeface="Arial" charset="0"/>
              </a:rPr>
              <a:t>MFE</a:t>
            </a:r>
            <a:r>
              <a:rPr lang="en-US" sz="2400" dirty="0" smtClean="0">
                <a:cs typeface="Arial" charset="0"/>
              </a:rPr>
              <a:t> 6400)</a:t>
            </a:r>
          </a:p>
          <a:p>
            <a:pPr>
              <a:defRPr/>
            </a:pPr>
            <a:r>
              <a:rPr lang="en-US" sz="2400" dirty="0" smtClean="0">
                <a:cs typeface="Arial" charset="0"/>
              </a:rPr>
              <a:t>8.  </a:t>
            </a:r>
            <a:r>
              <a:rPr lang="zh-CN" altLang="en-US" sz="2400" dirty="0" smtClean="0">
                <a:cs typeface="Arial" charset="0"/>
              </a:rPr>
              <a:t>金融衍生品分析</a:t>
            </a:r>
            <a:r>
              <a:rPr lang="en-US" altLang="zh-CN" sz="2400" dirty="0" smtClean="0">
                <a:cs typeface="Arial" charset="0"/>
              </a:rPr>
              <a:t> </a:t>
            </a:r>
            <a:r>
              <a:rPr lang="en-US" sz="2400" dirty="0" smtClean="0">
                <a:cs typeface="Arial" charset="0"/>
              </a:rPr>
              <a:t>(</a:t>
            </a:r>
            <a:r>
              <a:rPr lang="en-US" altLang="zh-CN" sz="2400" dirty="0" smtClean="0">
                <a:cs typeface="Arial" charset="0"/>
              </a:rPr>
              <a:t>MFE</a:t>
            </a:r>
            <a:r>
              <a:rPr lang="en-US" sz="2400" dirty="0" smtClean="0">
                <a:cs typeface="Arial" charset="0"/>
              </a:rPr>
              <a:t> 6440) </a:t>
            </a:r>
          </a:p>
          <a:p>
            <a:pPr marL="457200" indent="-457200">
              <a:buFontTx/>
              <a:buAutoNum type="arabicPeriod" startAt="9"/>
              <a:defRPr/>
            </a:pPr>
            <a:r>
              <a:rPr lang="zh-CN" altLang="en-US" sz="2400" dirty="0">
                <a:cs typeface="Arial" charset="0"/>
              </a:rPr>
              <a:t>公司金融</a:t>
            </a:r>
            <a:r>
              <a:rPr lang="zh-CN" altLang="en-US" sz="2400" dirty="0" smtClean="0">
                <a:cs typeface="Arial" charset="0"/>
              </a:rPr>
              <a:t> </a:t>
            </a:r>
            <a:r>
              <a:rPr lang="en-US" sz="2400" dirty="0" smtClean="0">
                <a:cs typeface="Arial" charset="0"/>
              </a:rPr>
              <a:t>(</a:t>
            </a:r>
            <a:r>
              <a:rPr lang="en-US" altLang="zh-CN" sz="2400" dirty="0" smtClean="0">
                <a:cs typeface="Arial" charset="0"/>
              </a:rPr>
              <a:t>MFE</a:t>
            </a:r>
            <a:r>
              <a:rPr lang="en-US" sz="2400" dirty="0" smtClean="0">
                <a:cs typeface="Arial" charset="0"/>
              </a:rPr>
              <a:t> 620</a:t>
            </a:r>
            <a:r>
              <a:rPr lang="en-US" sz="2400" dirty="0">
                <a:cs typeface="Arial" charset="0"/>
              </a:rPr>
              <a:t>0</a:t>
            </a:r>
            <a:r>
              <a:rPr lang="en-US" sz="2400" dirty="0" smtClean="0">
                <a:cs typeface="Arial" charset="0"/>
              </a:rPr>
              <a:t>)</a:t>
            </a:r>
          </a:p>
          <a:p>
            <a:pPr marL="457200" indent="-457200">
              <a:buFontTx/>
              <a:buAutoNum type="arabicPeriod" startAt="9"/>
              <a:defRPr/>
            </a:pPr>
            <a:r>
              <a:rPr lang="zh-CN" altLang="en-US" sz="2400" dirty="0">
                <a:cs typeface="Arial" charset="0"/>
              </a:rPr>
              <a:t>股</a:t>
            </a:r>
            <a:r>
              <a:rPr lang="zh-CN" altLang="en-US" sz="2400" dirty="0" smtClean="0">
                <a:cs typeface="Arial" charset="0"/>
              </a:rPr>
              <a:t>票市场量</a:t>
            </a:r>
            <a:r>
              <a:rPr lang="zh-CN" altLang="en-US" sz="2400" dirty="0">
                <a:cs typeface="Arial" charset="0"/>
              </a:rPr>
              <a:t>化</a:t>
            </a:r>
            <a:r>
              <a:rPr lang="zh-CN" altLang="en-US" sz="2400" dirty="0" smtClean="0">
                <a:cs typeface="Arial" charset="0"/>
              </a:rPr>
              <a:t>分析</a:t>
            </a:r>
            <a:r>
              <a:rPr lang="en-US" altLang="zh-CN" sz="2400" dirty="0" smtClean="0">
                <a:cs typeface="Arial" charset="0"/>
              </a:rPr>
              <a:t> </a:t>
            </a:r>
            <a:r>
              <a:rPr lang="en-US" sz="2400" dirty="0" smtClean="0">
                <a:cs typeface="Arial" charset="0"/>
              </a:rPr>
              <a:t>(</a:t>
            </a:r>
            <a:r>
              <a:rPr lang="en-US" altLang="zh-CN" sz="2400" dirty="0" smtClean="0">
                <a:cs typeface="Arial" charset="0"/>
              </a:rPr>
              <a:t>MFE</a:t>
            </a:r>
            <a:r>
              <a:rPr lang="en-US" sz="2400" dirty="0" smtClean="0">
                <a:cs typeface="Arial" charset="0"/>
              </a:rPr>
              <a:t> 6220) </a:t>
            </a:r>
          </a:p>
          <a:p>
            <a:pPr>
              <a:defRPr/>
            </a:pPr>
            <a:r>
              <a:rPr lang="en-US" sz="2400" dirty="0" smtClean="0">
                <a:cs typeface="Arial" charset="0"/>
              </a:rPr>
              <a:t>11. </a:t>
            </a:r>
            <a:r>
              <a:rPr lang="zh-CN" altLang="en-US" sz="2400" dirty="0" smtClean="0">
                <a:cs typeface="Arial" charset="0"/>
              </a:rPr>
              <a:t>投资组合理论</a:t>
            </a:r>
            <a:r>
              <a:rPr lang="en-US" altLang="zh-CN" sz="2400" dirty="0" smtClean="0">
                <a:cs typeface="Arial" charset="0"/>
              </a:rPr>
              <a:t> </a:t>
            </a:r>
            <a:r>
              <a:rPr lang="en-US" sz="2400" dirty="0" smtClean="0">
                <a:cs typeface="Arial" charset="0"/>
              </a:rPr>
              <a:t>(</a:t>
            </a:r>
            <a:r>
              <a:rPr lang="en-US" altLang="zh-CN" sz="2400" dirty="0" smtClean="0">
                <a:cs typeface="Arial" charset="0"/>
              </a:rPr>
              <a:t>MFE</a:t>
            </a:r>
            <a:r>
              <a:rPr lang="en-US" sz="2400" dirty="0" smtClean="0">
                <a:cs typeface="Arial" charset="0"/>
              </a:rPr>
              <a:t> 6230)  </a:t>
            </a:r>
          </a:p>
          <a:p>
            <a:pPr marL="514350" indent="-514350">
              <a:defRPr/>
            </a:pPr>
            <a:r>
              <a:rPr lang="en-US" sz="2400" dirty="0" smtClean="0">
                <a:cs typeface="Arial" charset="0"/>
              </a:rPr>
              <a:t>12. </a:t>
            </a:r>
            <a:r>
              <a:rPr lang="zh-CN" altLang="en-US" sz="2400" dirty="0">
                <a:cs typeface="Arial" charset="0"/>
              </a:rPr>
              <a:t>固定收益</a:t>
            </a:r>
            <a:r>
              <a:rPr lang="zh-CN" altLang="en-US" sz="2400" dirty="0" smtClean="0">
                <a:cs typeface="Arial" charset="0"/>
              </a:rPr>
              <a:t>投资分析</a:t>
            </a:r>
            <a:r>
              <a:rPr lang="en-US" altLang="zh-CN" sz="2400" dirty="0" smtClean="0">
                <a:cs typeface="Arial" charset="0"/>
              </a:rPr>
              <a:t> </a:t>
            </a:r>
            <a:r>
              <a:rPr lang="en-US" sz="2400" dirty="0" smtClean="0">
                <a:cs typeface="Arial" charset="0"/>
              </a:rPr>
              <a:t>(</a:t>
            </a:r>
            <a:r>
              <a:rPr lang="en-US" altLang="zh-CN" sz="2400" dirty="0" smtClean="0">
                <a:cs typeface="Arial" charset="0"/>
              </a:rPr>
              <a:t>MFE</a:t>
            </a:r>
            <a:r>
              <a:rPr lang="en-US" sz="2400" dirty="0" smtClean="0">
                <a:cs typeface="Arial" charset="0"/>
              </a:rPr>
              <a:t> 6500)</a:t>
            </a:r>
            <a:r>
              <a:rPr lang="en-US" sz="2000" dirty="0" smtClean="0">
                <a:cs typeface="Arial" charset="0"/>
              </a:rPr>
              <a:t> </a:t>
            </a:r>
          </a:p>
          <a:p>
            <a:pPr>
              <a:defRPr/>
            </a:pPr>
            <a:r>
              <a:rPr lang="en-US" sz="2400" dirty="0" smtClean="0">
                <a:cs typeface="Arial" charset="0"/>
              </a:rPr>
              <a:t>13. </a:t>
            </a:r>
            <a:r>
              <a:rPr lang="zh-CN" altLang="en-US" sz="2400" dirty="0" smtClean="0">
                <a:cs typeface="Arial" charset="0"/>
              </a:rPr>
              <a:t>硕士论文／毕业实习</a:t>
            </a:r>
            <a:endParaRPr lang="en-US" sz="2400" dirty="0" smtClean="0">
              <a:cs typeface="Arial" charset="0"/>
            </a:endParaRPr>
          </a:p>
        </p:txBody>
      </p:sp>
    </p:spTree>
  </p:cSld>
  <p:clrMapOvr>
    <a:masterClrMapping/>
  </p:clrMapOvr>
  <p:transition advTm="9843"/>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2577</TotalTime>
  <Words>2101</Words>
  <Application>Microsoft Office PowerPoint</Application>
  <PresentationFormat>On-screen Show (4:3)</PresentationFormat>
  <Paragraphs>192</Paragraphs>
  <Slides>15</Slides>
  <Notes>15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7" baseType="lpstr">
      <vt:lpstr>新細明體</vt:lpstr>
      <vt:lpstr>宋体</vt:lpstr>
      <vt:lpstr>Arial</vt:lpstr>
      <vt:lpstr>Calibri</vt:lpstr>
      <vt:lpstr>Franklin Gothic Book</vt:lpstr>
      <vt:lpstr>Garamond</vt:lpstr>
      <vt:lpstr>Perpetua</vt:lpstr>
      <vt:lpstr>TheSansSemiLight-Plain</vt:lpstr>
      <vt:lpstr>Wingdings 2</vt:lpstr>
      <vt:lpstr>幼圆</vt:lpstr>
      <vt:lpstr>Equity</vt:lpstr>
      <vt:lpstr>Chart</vt:lpstr>
      <vt:lpstr>PowerPoint Presentation</vt:lpstr>
      <vt:lpstr>PowerPoint Presentation</vt:lpstr>
      <vt:lpstr>PowerPoint Presentation</vt:lpstr>
      <vt:lpstr>PowerPoint Presentation</vt:lpstr>
      <vt:lpstr>Benefits of the 特许金融分析师 Program Diverse Career Opportunities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Ohio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Master’s of Financial Economics Proposal</dc:title>
  <dc:creator>Ohio University</dc:creator>
  <cp:lastModifiedBy>Doroodian, Khosrow</cp:lastModifiedBy>
  <cp:revision>280</cp:revision>
  <cp:lastPrinted>2012-05-07T18:53:14Z</cp:lastPrinted>
  <dcterms:created xsi:type="dcterms:W3CDTF">2006-09-26T20:27:54Z</dcterms:created>
  <dcterms:modified xsi:type="dcterms:W3CDTF">2015-03-03T18:08:34Z</dcterms:modified>
</cp:coreProperties>
</file>