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56" r:id="rId5"/>
    <p:sldMasterId id="2147483769" r:id="rId6"/>
  </p:sldMasterIdLst>
  <p:notesMasterIdLst>
    <p:notesMasterId r:id="rId22"/>
  </p:notesMasterIdLst>
  <p:sldIdLst>
    <p:sldId id="308" r:id="rId7"/>
    <p:sldId id="309" r:id="rId8"/>
    <p:sldId id="304" r:id="rId9"/>
    <p:sldId id="306" r:id="rId10"/>
    <p:sldId id="286" r:id="rId11"/>
    <p:sldId id="310" r:id="rId12"/>
    <p:sldId id="288" r:id="rId13"/>
    <p:sldId id="303" r:id="rId14"/>
    <p:sldId id="295" r:id="rId15"/>
    <p:sldId id="305" r:id="rId16"/>
    <p:sldId id="282" r:id="rId17"/>
    <p:sldId id="284" r:id="rId18"/>
    <p:sldId id="293" r:id="rId19"/>
    <p:sldId id="291" r:id="rId20"/>
    <p:sldId id="30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3455-6455-47CE-A35C-E67D3495EEFA}" type="datetimeFigureOut">
              <a:rPr lang="zh-CN" altLang="en-US" smtClean="0"/>
              <a:pPr/>
              <a:t>2014/9/17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96A43-D0DB-49DE-911F-A92CD3BA83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268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6A43-D0DB-49DE-911F-A92CD3BA831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122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6A43-D0DB-49DE-911F-A92CD3BA831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122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6A43-D0DB-49DE-911F-A92CD3BA831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573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9637-8395-4AC3-A1E5-F4B930A463A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1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054F4-B0FA-407B-91F6-0DA729EABAD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0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376E-67D6-456F-A47C-91C8BBC33D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0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9637-8395-4AC3-A1E5-F4B930A463A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43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4FB6-3C6A-4F4F-BAD4-0DA1CB98BBC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19D3-7699-4DC4-83CF-2E2F7875FC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47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9158-D713-42F5-BE30-079017A33A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98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3FAF-D21E-435C-8E73-E91CED6B3B0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76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A8A6-046D-493D-AC3D-B89E7786B7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560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8D8E-235A-46D7-8ABB-BB141DC62D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91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603B-31C0-4484-88AA-265E447D191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62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4FB6-3C6A-4F4F-BAD4-0DA1CB98BBC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295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D710-5506-47E7-AE6F-8C605314E1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5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054F4-B0FA-407B-91F6-0DA729EABAD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26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376E-67D6-456F-A47C-91C8BBC33D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479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9637-8395-4AC3-A1E5-F4B930A463A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6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4FB6-3C6A-4F4F-BAD4-0DA1CB98BBC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249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19D3-7699-4DC4-83CF-2E2F7875FC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183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9158-D713-42F5-BE30-079017A33A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165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3FAF-D21E-435C-8E73-E91CED6B3B0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868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A8A6-046D-493D-AC3D-B89E7786B7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17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8D8E-235A-46D7-8ABB-BB141DC62D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78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19D3-7699-4DC4-83CF-2E2F7875FC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147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603B-31C0-4484-88AA-265E447D191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250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D710-5506-47E7-AE6F-8C605314E1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36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054F4-B0FA-407B-91F6-0DA729EABAD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811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376E-67D6-456F-A47C-91C8BBC33D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632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9637-8395-4AC3-A1E5-F4B930A463A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745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4FB6-3C6A-4F4F-BAD4-0DA1CB98BBC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46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19D3-7699-4DC4-83CF-2E2F7875FC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29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9158-D713-42F5-BE30-079017A33A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200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3FAF-D21E-435C-8E73-E91CED6B3B0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207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A8A6-046D-493D-AC3D-B89E7786B7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7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9158-D713-42F5-BE30-079017A33A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387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8D8E-235A-46D7-8ABB-BB141DC62D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58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603B-31C0-4484-88AA-265E447D191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872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D710-5506-47E7-AE6F-8C605314E1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681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054F4-B0FA-407B-91F6-0DA729EABAD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30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376E-67D6-456F-A47C-91C8BBC33D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680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7723886"/>
      </p:ext>
    </p:extLst>
  </p:cSld>
  <p:clrMapOvr>
    <a:masterClrMapping/>
  </p:clrMapOvr>
  <p:transition spd="slow" advTm="0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032039"/>
      </p:ext>
    </p:extLst>
  </p:cSld>
  <p:clrMapOvr>
    <a:masterClrMapping/>
  </p:clrMapOvr>
  <p:transition spd="slow" advTm="0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651415658"/>
      </p:ext>
    </p:extLst>
  </p:cSld>
  <p:clrMapOvr>
    <a:masterClrMapping/>
  </p:clrMapOvr>
  <p:transition spd="slow" advTm="0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6462410"/>
      </p:ext>
    </p:extLst>
  </p:cSld>
  <p:clrMapOvr>
    <a:masterClrMapping/>
  </p:clrMapOvr>
  <p:transition spd="slow" advTm="0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6185912"/>
      </p:ext>
    </p:extLst>
  </p:cSld>
  <p:clrMapOvr>
    <a:masterClrMapping/>
  </p:clrMapOvr>
  <p:transition spd="slow" advTm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3FAF-D21E-435C-8E73-E91CED6B3B0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852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1513371"/>
      </p:ext>
    </p:extLst>
  </p:cSld>
  <p:clrMapOvr>
    <a:masterClrMapping/>
  </p:clrMapOvr>
  <p:transition spd="slow" advTm="0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07572539"/>
      </p:ext>
    </p:extLst>
  </p:cSld>
  <p:clrMapOvr>
    <a:masterClrMapping/>
  </p:clrMapOvr>
  <p:transition spd="slow" advTm="0"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654156970"/>
      </p:ext>
    </p:extLst>
  </p:cSld>
  <p:clrMapOvr>
    <a:masterClrMapping/>
  </p:clrMapOvr>
  <p:transition spd="slow" advTm="0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673023375"/>
      </p:ext>
    </p:extLst>
  </p:cSld>
  <p:clrMapOvr>
    <a:masterClrMapping/>
  </p:clrMapOvr>
  <p:transition spd="slow" advTm="0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6504772"/>
      </p:ext>
    </p:extLst>
  </p:cSld>
  <p:clrMapOvr>
    <a:masterClrMapping/>
  </p:clrMapOvr>
  <p:transition spd="slow" advTm="0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342717"/>
      </p:ext>
    </p:extLst>
  </p:cSld>
  <p:clrMapOvr>
    <a:masterClrMapping/>
  </p:clrMapOvr>
  <p:transition spd="slow" advTm="0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21B9A-56FD-424F-913C-D9015CF8D813}" type="datetimeFigureOut">
              <a:rPr lang="zh-CN" altLang="en-US" smtClean="0">
                <a:solidFill>
                  <a:srgbClr val="000000"/>
                </a:solidFill>
              </a:rPr>
              <a:pPr/>
              <a:t>2014/9/17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57762" y="6143644"/>
            <a:ext cx="4186238" cy="5016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山东省自有品牌调研团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 hasCustomPrompt="1"/>
          </p:nvPr>
        </p:nvSpPr>
        <p:spPr>
          <a:xfrm>
            <a:off x="4357654" y="6072206"/>
            <a:ext cx="4786346" cy="500063"/>
          </a:xfrm>
          <a:prstGeom prst="rect">
            <a:avLst/>
          </a:prstGeom>
        </p:spPr>
        <p:txBody>
          <a:bodyPr/>
          <a:lstStyle>
            <a:lvl1pPr>
              <a:defRPr>
                <a:latin typeface="华文新魏" pitchFamily="2" charset="-122"/>
                <a:ea typeface="华文新魏" pitchFamily="2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dirty="0" smtClean="0"/>
              <a:t>山东省自有品牌调研团</a:t>
            </a:r>
          </a:p>
        </p:txBody>
      </p:sp>
    </p:spTree>
    <p:extLst>
      <p:ext uri="{BB962C8B-B14F-4D97-AF65-F5344CB8AC3E}">
        <p14:creationId xmlns="" xmlns:p14="http://schemas.microsoft.com/office/powerpoint/2010/main" val="210982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9637-8395-4AC3-A1E5-F4B930A463A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130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4FB6-3C6A-4F4F-BAD4-0DA1CB98BBC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326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19D3-7699-4DC4-83CF-2E2F7875FC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5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A8A6-046D-493D-AC3D-B89E7786B7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15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9158-D713-42F5-BE30-079017A33A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395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3FAF-D21E-435C-8E73-E91CED6B3B0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800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A8A6-046D-493D-AC3D-B89E7786B7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16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8D8E-235A-46D7-8ABB-BB141DC62D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170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603B-31C0-4484-88AA-265E447D191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211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D710-5506-47E7-AE6F-8C605314E1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7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054F4-B0FA-407B-91F6-0DA729EABAD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551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376E-67D6-456F-A47C-91C8BBC33D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57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8D8E-235A-46D7-8ABB-BB141DC62D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60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603B-31C0-4484-88AA-265E447D191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55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D710-5506-47E7-AE6F-8C605314E1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6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042AA-3187-4AB3-AA7A-B0AF7A6961E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97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042AA-3187-4AB3-AA7A-B0AF7A6961E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15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042AA-3187-4AB3-AA7A-B0AF7A6961E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7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042AA-3187-4AB3-AA7A-B0AF7A6961E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图片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62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 advTm="0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042AA-3187-4AB3-AA7A-B0AF7A6961E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5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03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1472" y="571480"/>
            <a:ext cx="81439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山东大学经济学院</a:t>
            </a:r>
            <a:endParaRPr lang="en-US" altLang="zh-CN" sz="6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zh-CN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第十四届研究生会简介</a:t>
            </a:r>
            <a:endParaRPr lang="zh-CN" alt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" y="0"/>
            <a:ext cx="9129847" cy="6858000"/>
          </a:xfrm>
          <a:prstGeom prst="rect">
            <a:avLst/>
          </a:prstGeom>
        </p:spPr>
      </p:pic>
      <p:pic>
        <p:nvPicPr>
          <p:cNvPr id="1026" name="Picture 2" descr="C:\Users\lyx\Desktop\large_eJfj_2a8b000085ff1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370536" y="3436469"/>
            <a:ext cx="3510390" cy="2340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yx\Desktop\large_MW3U_4e1800001e1e1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4661479" y="310493"/>
            <a:ext cx="3587620" cy="2690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yx\Desktop\large_SclW_46e9000089a411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9" y="3573016"/>
            <a:ext cx="4725407" cy="3150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横卷形 9"/>
          <p:cNvSpPr/>
          <p:nvPr/>
        </p:nvSpPr>
        <p:spPr>
          <a:xfrm rot="-1980000">
            <a:off x="884706" y="1366972"/>
            <a:ext cx="2088734" cy="1357322"/>
          </a:xfrm>
          <a:prstGeom prst="horizontalScroll">
            <a:avLst/>
          </a:prstGeom>
          <a:solidFill>
            <a:srgbClr val="50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活动剪影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148706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0" y="0"/>
            <a:ext cx="9136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643966" cy="808038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权益部 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00166" y="1357298"/>
            <a:ext cx="7429552" cy="3168352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权益部是经济学院研究生会的重要组成部门，是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学生与学院之间良好沟通的桥梁。权益部始终秉承全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心全意为同学服务的宗旨，坚定维护同学权益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本着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贴近实际、合理维权的原则，切实维护好同学们的各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项权益，开展活动服务广大同学。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主要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举办活动有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研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究生交友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舞会  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安全知识竞赛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学生意见征集活动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卫生大检查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6" name="竖排标题 1"/>
          <p:cNvSpPr txBox="1">
            <a:spLocks/>
          </p:cNvSpPr>
          <p:nvPr/>
        </p:nvSpPr>
        <p:spPr bwMode="auto">
          <a:xfrm>
            <a:off x="251521" y="1988840"/>
            <a:ext cx="1177208" cy="33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部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门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介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绍</a:t>
            </a:r>
          </a:p>
        </p:txBody>
      </p:sp>
    </p:spTree>
    <p:extLst>
      <p:ext uri="{BB962C8B-B14F-4D97-AF65-F5344CB8AC3E}">
        <p14:creationId xmlns="" xmlns:p14="http://schemas.microsoft.com/office/powerpoint/2010/main" val="106412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" y="0"/>
            <a:ext cx="9136059" cy="6858000"/>
          </a:xfrm>
          <a:prstGeom prst="rect">
            <a:avLst/>
          </a:prstGeom>
        </p:spPr>
      </p:pic>
      <p:sp>
        <p:nvSpPr>
          <p:cNvPr id="6" name="竖排标题 1"/>
          <p:cNvSpPr txBox="1">
            <a:spLocks/>
          </p:cNvSpPr>
          <p:nvPr/>
        </p:nvSpPr>
        <p:spPr bwMode="auto">
          <a:xfrm>
            <a:off x="252917" y="313779"/>
            <a:ext cx="1409981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活</a:t>
            </a:r>
            <a:endParaRPr lang="en-US" altLang="zh-CN" sz="36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动</a:t>
            </a:r>
            <a:endParaRPr lang="en-US" altLang="zh-CN" sz="36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剪</a:t>
            </a:r>
            <a:endParaRPr lang="en-US" altLang="zh-CN" sz="36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影</a:t>
            </a:r>
            <a:endParaRPr lang="zh-CN" altLang="en-US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79712" y="191277"/>
            <a:ext cx="2699792" cy="22322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979712" y="3653219"/>
            <a:ext cx="2699792" cy="223224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806571" y="179399"/>
            <a:ext cx="2699792" cy="223224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904656" y="3719933"/>
            <a:ext cx="2699792" cy="223224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37520" y="2595165"/>
            <a:ext cx="15841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安全知识竞赛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7520" y="6165304"/>
            <a:ext cx="17641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卫   生   检    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6367" y="2556430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研究生交友舞会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6165304"/>
            <a:ext cx="15841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学生意见征集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7837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1" y="0"/>
            <a:ext cx="9138037" cy="6857999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zh-CN" altLang="en-US" sz="3600" b="1" kern="12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社会实践</a:t>
            </a:r>
            <a:r>
              <a:rPr lang="zh-CN" altLang="en-US" sz="3600" b="1" kern="12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部</a:t>
            </a:r>
            <a:r>
              <a:rPr lang="zh-CN" altLang="en-US" sz="3200" dirty="0"/>
              <a:t> </a:t>
            </a:r>
            <a:endParaRPr lang="zh-CN" altLang="en-US" dirty="0"/>
          </a:p>
        </p:txBody>
      </p:sp>
      <p:sp>
        <p:nvSpPr>
          <p:cNvPr id="5" name="竖排标题 1"/>
          <p:cNvSpPr txBox="1">
            <a:spLocks/>
          </p:cNvSpPr>
          <p:nvPr/>
        </p:nvSpPr>
        <p:spPr bwMode="auto">
          <a:xfrm>
            <a:off x="251521" y="1875362"/>
            <a:ext cx="1105770" cy="33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部</a:t>
            </a:r>
            <a:endParaRPr lang="en-US" altLang="zh-CN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门</a:t>
            </a:r>
            <a:endParaRPr lang="en-US" altLang="zh-CN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介</a:t>
            </a:r>
            <a:endParaRPr lang="en-US" altLang="zh-CN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绍</a:t>
            </a:r>
          </a:p>
        </p:txBody>
      </p:sp>
      <p:sp>
        <p:nvSpPr>
          <p:cNvPr id="3" name="矩形 2"/>
          <p:cNvSpPr/>
          <p:nvPr/>
        </p:nvSpPr>
        <p:spPr>
          <a:xfrm>
            <a:off x="1142976" y="1000108"/>
            <a:ext cx="741682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实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践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部旨在增强同学们的社会实践能力，以交流会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、讲座等形式，增进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同学们之间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的联系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交流；以求职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训练营、模拟面试等形式，为同学们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提供一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个将理论应用于实践的舞台，以达到实践锻炼自我的目的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主要举办活动有：</a:t>
            </a:r>
            <a:r>
              <a:rPr lang="en-US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Wingdings"/>
            </a:endParaRP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直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击公考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讲座  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实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习经验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交流会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求职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验专场交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流会（银行、名企、公务员）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新学期工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作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展望：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求职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训练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营</a:t>
            </a:r>
            <a:r>
              <a:rPr lang="en-US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模拟面试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4570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1" y="0"/>
            <a:ext cx="9138037" cy="6857999"/>
          </a:xfrm>
          <a:prstGeom prst="rect">
            <a:avLst/>
          </a:prstGeom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05403" y="4784324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</a:rPr>
              <a:t>公务员专题讲座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" name="内容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403" y="404664"/>
            <a:ext cx="3610650" cy="255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496"/>
            <a:ext cx="3645282" cy="273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右箭头 16"/>
          <p:cNvSpPr/>
          <p:nvPr/>
        </p:nvSpPr>
        <p:spPr>
          <a:xfrm>
            <a:off x="4395354" y="1720150"/>
            <a:ext cx="500066" cy="35719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横卷形 17"/>
          <p:cNvSpPr/>
          <p:nvPr/>
        </p:nvSpPr>
        <p:spPr>
          <a:xfrm rot="-1980000">
            <a:off x="201138" y="717900"/>
            <a:ext cx="2088734" cy="1357322"/>
          </a:xfrm>
          <a:prstGeom prst="horizontalScroll">
            <a:avLst/>
          </a:prstGeom>
          <a:noFill/>
          <a:ln>
            <a:solidFill>
              <a:srgbClr val="5050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活动剪影</a:t>
            </a:r>
          </a:p>
          <a:p>
            <a:pPr algn="ctr"/>
            <a:endParaRPr lang="zh-CN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431868" y="1671509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</a:rPr>
              <a:t>就业经验交流会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781565" y="4784324"/>
            <a:ext cx="447675" cy="361950"/>
          </a:xfrm>
          <a:prstGeom prst="leftArrow">
            <a:avLst>
              <a:gd name="adj1" fmla="val 50000"/>
              <a:gd name="adj2" fmla="val 30921"/>
            </a:avLst>
          </a:prstGeom>
          <a:blipFill>
            <a:blip r:embed="rId6" cstate="print"/>
            <a:tile tx="0" ty="0" sx="100000" sy="100000" flip="none" algn="tl"/>
          </a:blipFill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19213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pic>
        <p:nvPicPr>
          <p:cNvPr id="2052" name="图片 3" descr="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1828800"/>
            <a:ext cx="853310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+mn-ea"/>
              </a:rPr>
              <a:t>山东大学经济学院研究生会</a:t>
            </a:r>
            <a:endParaRPr lang="en-US" altLang="zh-C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+mn-ea"/>
            </a:endParaRPr>
          </a:p>
          <a:p>
            <a:pPr algn="ctr" eaLnBrk="0" hangingPunct="0">
              <a:defRPr/>
            </a:pPr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+mn-ea"/>
              </a:rPr>
              <a:t>期待您的加入</a:t>
            </a:r>
          </a:p>
        </p:txBody>
      </p:sp>
      <p:sp>
        <p:nvSpPr>
          <p:cNvPr id="9" name="矩形 8"/>
          <p:cNvSpPr/>
          <p:nvPr/>
        </p:nvSpPr>
        <p:spPr>
          <a:xfrm>
            <a:off x="6117209" y="6396335"/>
            <a:ext cx="3026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详情请关注学院网站</a:t>
            </a:r>
            <a:endParaRPr lang="zh-CN" alt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039" cy="6858000"/>
          </a:xfrm>
          <a:prstGeom prst="rect">
            <a:avLst/>
          </a:prstGeom>
        </p:spPr>
      </p:pic>
      <p:pic>
        <p:nvPicPr>
          <p:cNvPr id="4" name="图片 3" descr="图片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00042"/>
            <a:ext cx="6680664" cy="54432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2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731838"/>
          </a:xfrm>
        </p:spPr>
        <p:txBody>
          <a:bodyPr/>
          <a:lstStyle/>
          <a:p>
            <a:r>
              <a:rPr lang="zh-CN" altLang="en-US" sz="3600" b="1" kern="12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秘书处 </a:t>
            </a:r>
            <a:endParaRPr lang="zh-CN" altLang="en-US" sz="3600" b="1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285992"/>
            <a:ext cx="8445624" cy="5100887"/>
          </a:xfrm>
        </p:spPr>
        <p:txBody>
          <a:bodyPr>
            <a:normAutofit/>
          </a:bodyPr>
          <a:lstStyle/>
          <a:p>
            <a:pPr lvl="0">
              <a:lnSpc>
                <a:spcPts val="4000"/>
              </a:lnSpc>
              <a:spcBef>
                <a:spcPts val="0"/>
              </a:spcBef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协助主席团统筹各部门的工作，负责活动通知、场地申请、会议主持、人员考勤、活动记录等；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协助其他各个部门组织开展相关活动，主要包括场地申请、人员组织、采购协助、费用报销等；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整理研究生会各种资料，包括制定并及时更新研会成员通讯录、汇总存档各部门工作报告；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组织研会内部交流、素质拓展等研会集体活动；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endParaRPr lang="zh-CN" altLang="en-US" sz="2400" dirty="0" smtClean="0">
              <a:latin typeface="华文楷体" pitchFamily="2" charset="-122"/>
              <a:ea typeface="华文楷体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40154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731838"/>
          </a:xfrm>
        </p:spPr>
        <p:txBody>
          <a:bodyPr/>
          <a:lstStyle/>
          <a:p>
            <a:r>
              <a:rPr lang="zh-CN" altLang="en-US" sz="3600" b="1" kern="12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宣传部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241376"/>
            <a:ext cx="7920880" cy="5616624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宣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传部是学生会对外宣传的窗口。通过多样的形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式，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如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报刊、校报、墙报、宣传栏、海报等宣传学生会各部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特色活动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，并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对学生会其他各部门的活动从有效宣传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角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度提出合理化的建议。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宣传部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主要工作是：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及时撰写新闻宣传稿，为全院学生第一时间传递信息；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为学生会内部举办的各类活动进行前期、后期宣传，并在举办活动时进行实时宣传。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pPr>
              <a:buFontTx/>
              <a:buNone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endParaRPr lang="zh-CN" altLang="en-US" sz="160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竖排标题 1"/>
          <p:cNvSpPr txBox="1">
            <a:spLocks/>
          </p:cNvSpPr>
          <p:nvPr/>
        </p:nvSpPr>
        <p:spPr bwMode="auto">
          <a:xfrm>
            <a:off x="35313" y="692696"/>
            <a:ext cx="1107663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部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门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介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绍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257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808038"/>
          </a:xfrm>
        </p:spPr>
        <p:txBody>
          <a:bodyPr/>
          <a:lstStyle/>
          <a:p>
            <a:r>
              <a:rPr lang="zh-CN" altLang="en-US" sz="3600" b="1" kern="12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学术部 </a:t>
            </a:r>
            <a:endParaRPr lang="zh-CN" altLang="en-US" sz="3600" b="1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27" name="竖排标题 1"/>
          <p:cNvSpPr txBox="1">
            <a:spLocks/>
          </p:cNvSpPr>
          <p:nvPr/>
        </p:nvSpPr>
        <p:spPr bwMode="auto">
          <a:xfrm>
            <a:off x="85585" y="875255"/>
            <a:ext cx="1200268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部</a:t>
            </a:r>
            <a:endParaRPr lang="en-US" altLang="zh-CN" sz="3600" b="1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门</a:t>
            </a:r>
            <a:endParaRPr lang="en-US" altLang="zh-CN" sz="3600" b="1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介</a:t>
            </a:r>
            <a:endParaRPr lang="en-US" altLang="zh-CN" sz="3600" b="1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绍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4414" y="1000108"/>
            <a:ext cx="7929586" cy="514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学术部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以营造和建设良好的学术氛围为中心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，全力配合学院展开学风建设工作，积极举办学术活动和专题讲座，并邀请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国内外高校知名学者， 承办“稷下风”研究生学术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讲坛以及“海右”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博士生学术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论坛，旨在提高同学们的学术素质和专业素养。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主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要举办活动有：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海外留学经验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交流会         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学术达人经验交流会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“稷下风”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研究生学术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讲坛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“海右”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博士生学术论坛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37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7072290"/>
          </a:xfrm>
          <a:prstGeom prst="rect">
            <a:avLst/>
          </a:prstGeom>
        </p:spPr>
      </p:pic>
      <p:sp>
        <p:nvSpPr>
          <p:cNvPr id="8" name="横卷形 7"/>
          <p:cNvSpPr/>
          <p:nvPr/>
        </p:nvSpPr>
        <p:spPr>
          <a:xfrm>
            <a:off x="428596" y="214290"/>
            <a:ext cx="2705524" cy="983032"/>
          </a:xfrm>
          <a:prstGeom prst="horizontalScroll">
            <a:avLst/>
          </a:prstGeom>
          <a:noFill/>
          <a:ln>
            <a:solidFill>
              <a:srgbClr val="42EEEE"/>
            </a:solidFill>
            <a:prstDash val="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活动剪影</a:t>
            </a:r>
          </a:p>
        </p:txBody>
      </p:sp>
      <p:pic>
        <p:nvPicPr>
          <p:cNvPr id="9" name="图片 8" descr="large_e2QW_75220000165c11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3055">
            <a:off x="4966217" y="645061"/>
            <a:ext cx="3714744" cy="2786058"/>
          </a:xfrm>
          <a:prstGeom prst="rect">
            <a:avLst/>
          </a:prstGeom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000496" y="4572008"/>
            <a:ext cx="447675" cy="361950"/>
          </a:xfrm>
          <a:prstGeom prst="leftArrow">
            <a:avLst>
              <a:gd name="adj1" fmla="val 50000"/>
              <a:gd name="adj2" fmla="val 30921"/>
            </a:avLst>
          </a:prstGeom>
          <a:blipFill>
            <a:blip r:embed="rId5" cstate="print"/>
            <a:tile tx="0" ty="0" sx="100000" sy="100000" flip="none" algn="tl"/>
          </a:blipFill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71538" y="178592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学术达人经验交流</a:t>
            </a:r>
            <a:endParaRPr lang="zh-CN" altLang="en-US" sz="2400" b="1" dirty="0"/>
          </a:p>
        </p:txBody>
      </p:sp>
      <p:pic>
        <p:nvPicPr>
          <p:cNvPr id="13" name="图片 12" descr="large_PgJr_5fdb00001915118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3120">
            <a:off x="616859" y="2936791"/>
            <a:ext cx="3040199" cy="3346941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3929058" y="1857364"/>
            <a:ext cx="500066" cy="357190"/>
          </a:xfrm>
          <a:prstGeom prst="rightArrow">
            <a:avLst/>
          </a:prstGeom>
          <a:blipFill>
            <a:blip r:embed="rId7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786314" y="450057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海外留学经验交流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693379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1" y="0"/>
            <a:ext cx="9115678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zh-CN" altLang="en-US" sz="3600" b="1" kern="12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文艺部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412776"/>
            <a:ext cx="7358114" cy="48965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文艺部主要负责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主办学院文艺方面的活动，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织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学院同学参加学校的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文艺活动，主要包括全校组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织开展的合唱比赛，以及我院单独开展的一些大型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文艺晚会。其中我院于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2013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年在全校合唱比赛中取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得第一名的佳绩。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主要举办的活动有：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合唱比赛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  <a:sym typeface="Wingdings"/>
              </a:rPr>
              <a:t>春季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文艺晚会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竖排标题 1"/>
          <p:cNvSpPr txBox="1">
            <a:spLocks/>
          </p:cNvSpPr>
          <p:nvPr/>
        </p:nvSpPr>
        <p:spPr bwMode="auto">
          <a:xfrm>
            <a:off x="-150349" y="260648"/>
            <a:ext cx="1409981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部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门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介</a:t>
            </a:r>
            <a:endParaRPr lang="en-US" altLang="zh-CN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绍</a:t>
            </a:r>
          </a:p>
        </p:txBody>
      </p:sp>
    </p:spTree>
    <p:extLst>
      <p:ext uri="{BB962C8B-B14F-4D97-AF65-F5344CB8AC3E}">
        <p14:creationId xmlns="" xmlns:p14="http://schemas.microsoft.com/office/powerpoint/2010/main" val="20297925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1" y="0"/>
            <a:ext cx="9115678" cy="6858000"/>
          </a:xfrm>
          <a:prstGeom prst="rect">
            <a:avLst/>
          </a:prstGeom>
        </p:spPr>
      </p:pic>
      <p:sp>
        <p:nvSpPr>
          <p:cNvPr id="6" name="横卷形 5"/>
          <p:cNvSpPr/>
          <p:nvPr/>
        </p:nvSpPr>
        <p:spPr>
          <a:xfrm>
            <a:off x="5989203" y="285728"/>
            <a:ext cx="2705524" cy="983032"/>
          </a:xfrm>
          <a:prstGeom prst="horizontalScroll">
            <a:avLst/>
          </a:prstGeom>
          <a:noFill/>
          <a:ln>
            <a:solidFill>
              <a:srgbClr val="42EEEE"/>
            </a:solidFill>
            <a:prstDash val="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活动剪影</a:t>
            </a:r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513232" y="922907"/>
            <a:ext cx="3780000" cy="252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4321904" y="3545362"/>
            <a:ext cx="4022230" cy="2619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59523" y="1731245"/>
            <a:ext cx="374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合唱比赛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4974601"/>
            <a:ext cx="374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文艺晚会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849329" y="1830960"/>
            <a:ext cx="447675" cy="361950"/>
          </a:xfrm>
          <a:prstGeom prst="leftArrow">
            <a:avLst>
              <a:gd name="adj1" fmla="val 50000"/>
              <a:gd name="adj2" fmla="val 30921"/>
            </a:avLst>
          </a:prstGeom>
          <a:blipFill>
            <a:blip r:embed="rId5" cstate="print"/>
            <a:tile tx="0" ty="0" sx="100000" sy="100000" flip="none" algn="tl"/>
          </a:blipFill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3498446" y="5026839"/>
            <a:ext cx="500066" cy="357190"/>
          </a:xfrm>
          <a:prstGeom prst="rightArrow">
            <a:avLst/>
          </a:prstGeom>
          <a:blipFill>
            <a:blip r:embed="rId6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713101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" y="0"/>
            <a:ext cx="9129846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229600" cy="868362"/>
          </a:xfrm>
        </p:spPr>
        <p:txBody>
          <a:bodyPr/>
          <a:lstStyle/>
          <a:p>
            <a:r>
              <a:rPr lang="zh-CN" altLang="en-US" sz="3600" b="1" kern="12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体育部</a:t>
            </a:r>
            <a:r>
              <a:rPr lang="zh-CN" altLang="en-US" sz="3200" dirty="0"/>
              <a:t> </a:t>
            </a:r>
            <a:endParaRPr lang="zh-CN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071546"/>
            <a:ext cx="7833389" cy="503131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kern="12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体育部是学生会组织和管理学生体育活动的职能部门，</a:t>
            </a:r>
            <a:endParaRPr lang="en-US" altLang="zh-CN" sz="2400" kern="12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kern="12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主要围绕增强学生身体素质和丰富课余生活的主题，组织</a:t>
            </a:r>
            <a:endParaRPr lang="en-US" altLang="zh-CN" sz="2400" kern="12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kern="12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开展院级、校级大型体育赛事，并通过多种形式宣传体育</a:t>
            </a:r>
            <a:endParaRPr lang="en-US" altLang="zh-CN" sz="2400" kern="12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kern="12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健身的重要性，提高同学们的综合素质。</a:t>
            </a:r>
            <a:endParaRPr lang="en-US" altLang="zh-CN" sz="2400" kern="12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主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要举办活动有：</a:t>
            </a:r>
            <a:r>
              <a:rPr lang="en-US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山东大学篮球赛    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山东大学乒乓球赛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经济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学院师生友谊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羽毛球赛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</a:b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400" kern="12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000" dirty="0">
              <a:solidFill>
                <a:srgbClr val="000066"/>
              </a:solidFill>
              <a:latin typeface="宋体" pitchFamily="2" charset="-122"/>
            </a:endParaRPr>
          </a:p>
        </p:txBody>
      </p:sp>
      <p:sp>
        <p:nvSpPr>
          <p:cNvPr id="4" name="竖排标题 1"/>
          <p:cNvSpPr txBox="1">
            <a:spLocks/>
          </p:cNvSpPr>
          <p:nvPr/>
        </p:nvSpPr>
        <p:spPr bwMode="auto">
          <a:xfrm>
            <a:off x="0" y="1875362"/>
            <a:ext cx="1409981" cy="33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部</a:t>
            </a:r>
            <a:endParaRPr lang="en-US" altLang="zh-CN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门</a:t>
            </a:r>
            <a:endParaRPr lang="en-US" altLang="zh-CN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介</a:t>
            </a:r>
            <a:endParaRPr lang="en-US" altLang="zh-CN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绍</a:t>
            </a:r>
          </a:p>
        </p:txBody>
      </p:sp>
    </p:spTree>
    <p:extLst>
      <p:ext uri="{BB962C8B-B14F-4D97-AF65-F5344CB8AC3E}">
        <p14:creationId xmlns="" xmlns:p14="http://schemas.microsoft.com/office/powerpoint/2010/main" val="3210728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奥运中国风">
  <a:themeElements>
    <a:clrScheme name="2_奥运中国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奥运中国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奥运中国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奥运中国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奥运中国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奥运中国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奥运中国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奥运中国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奥运中国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奥运中国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奥运中国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奥运中国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奥运中国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奥运中国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1187</Words>
  <Application>Microsoft Office PowerPoint</Application>
  <PresentationFormat>全屏显示(4:3)</PresentationFormat>
  <Paragraphs>108</Paragraphs>
  <Slides>15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默认设计模板</vt:lpstr>
      <vt:lpstr>1_默认设计模板</vt:lpstr>
      <vt:lpstr>2_默认设计模板</vt:lpstr>
      <vt:lpstr>3_默认设计模板</vt:lpstr>
      <vt:lpstr>2_奥运中国风</vt:lpstr>
      <vt:lpstr>4_默认设计模板</vt:lpstr>
      <vt:lpstr>幻灯片 1</vt:lpstr>
      <vt:lpstr>幻灯片 2</vt:lpstr>
      <vt:lpstr>秘书处 </vt:lpstr>
      <vt:lpstr>宣传部 </vt:lpstr>
      <vt:lpstr>学术部 </vt:lpstr>
      <vt:lpstr>幻灯片 6</vt:lpstr>
      <vt:lpstr>文艺部 </vt:lpstr>
      <vt:lpstr>幻灯片 8</vt:lpstr>
      <vt:lpstr>体育部 </vt:lpstr>
      <vt:lpstr>幻灯片 10</vt:lpstr>
      <vt:lpstr>权益部 </vt:lpstr>
      <vt:lpstr>幻灯片 12</vt:lpstr>
      <vt:lpstr>社会实践部 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lyx</dc:creator>
  <cp:lastModifiedBy>Administrator</cp:lastModifiedBy>
  <cp:revision>45</cp:revision>
  <dcterms:created xsi:type="dcterms:W3CDTF">2014-09-16T12:24:04Z</dcterms:created>
  <dcterms:modified xsi:type="dcterms:W3CDTF">2014-09-16T19:04:02Z</dcterms:modified>
</cp:coreProperties>
</file>