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43" r:id="rId1"/>
  </p:sldMasterIdLst>
  <p:notesMasterIdLst>
    <p:notesMasterId r:id="rId26"/>
  </p:notesMasterIdLst>
  <p:sldIdLst>
    <p:sldId id="354" r:id="rId2"/>
    <p:sldId id="374" r:id="rId3"/>
    <p:sldId id="376" r:id="rId4"/>
    <p:sldId id="375" r:id="rId5"/>
    <p:sldId id="377" r:id="rId6"/>
    <p:sldId id="378" r:id="rId7"/>
    <p:sldId id="379" r:id="rId8"/>
    <p:sldId id="380" r:id="rId9"/>
    <p:sldId id="381" r:id="rId10"/>
    <p:sldId id="382" r:id="rId11"/>
    <p:sldId id="383" r:id="rId12"/>
    <p:sldId id="384" r:id="rId13"/>
    <p:sldId id="385" r:id="rId14"/>
    <p:sldId id="355" r:id="rId15"/>
    <p:sldId id="370" r:id="rId16"/>
    <p:sldId id="356" r:id="rId17"/>
    <p:sldId id="357" r:id="rId18"/>
    <p:sldId id="386" r:id="rId19"/>
    <p:sldId id="371" r:id="rId20"/>
    <p:sldId id="368" r:id="rId21"/>
    <p:sldId id="369" r:id="rId22"/>
    <p:sldId id="372" r:id="rId23"/>
    <p:sldId id="373" r:id="rId24"/>
    <p:sldId id="34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24" autoAdjust="0"/>
  </p:normalViewPr>
  <p:slideViewPr>
    <p:cSldViewPr snapToGrid="0">
      <p:cViewPr varScale="1">
        <p:scale>
          <a:sx n="65" d="100"/>
          <a:sy n="65" d="100"/>
        </p:scale>
        <p:origin x="-81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14D5B-526C-4B53-847D-38E5AFCE50ED}" type="datetimeFigureOut">
              <a:rPr lang="zh-CN" altLang="en-US" smtClean="0"/>
              <a:pPr/>
              <a:t>2013/12/30</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CAE9D-F48F-422A-8B1C-0976A79A83E5}" type="slidenum">
              <a:rPr lang="zh-CN" altLang="en-US" smtClean="0"/>
              <a:pPr/>
              <a:t>‹#›</a:t>
            </a:fld>
            <a:endParaRPr lang="zh-CN" altLang="en-US"/>
          </a:p>
        </p:txBody>
      </p:sp>
    </p:spTree>
    <p:extLst>
      <p:ext uri="{BB962C8B-B14F-4D97-AF65-F5344CB8AC3E}">
        <p14:creationId xmlns="" xmlns:p14="http://schemas.microsoft.com/office/powerpoint/2010/main" val="398560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352EE3-01EC-41D0-957C-74BC02071639}" type="slidenum">
              <a:rPr lang="zh-CN" altLang="en-US" smtClean="0"/>
              <a:pPr/>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7833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352EE3-01EC-41D0-957C-74BC02071639}" type="slidenum">
              <a:rPr lang="zh-CN" altLang="en-US" smtClean="0"/>
              <a:pPr/>
              <a:t>‹#›</a:t>
            </a:fld>
            <a:endParaRPr lang="zh-CN" altLang="en-US"/>
          </a:p>
        </p:txBody>
      </p:sp>
    </p:spTree>
    <p:extLst>
      <p:ext uri="{BB962C8B-B14F-4D97-AF65-F5344CB8AC3E}">
        <p14:creationId xmlns="" xmlns:p14="http://schemas.microsoft.com/office/powerpoint/2010/main" val="366642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352EE3-01EC-41D0-957C-74BC02071639}" type="slidenum">
              <a:rPr lang="zh-CN" altLang="en-US" smtClean="0"/>
              <a:pPr/>
              <a:t>‹#›</a:t>
            </a:fld>
            <a:endParaRPr lang="zh-CN" altLang="en-US"/>
          </a:p>
        </p:txBody>
      </p:sp>
    </p:spTree>
    <p:extLst>
      <p:ext uri="{BB962C8B-B14F-4D97-AF65-F5344CB8AC3E}">
        <p14:creationId xmlns="" xmlns:p14="http://schemas.microsoft.com/office/powerpoint/2010/main" val="289153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352EE3-01EC-41D0-957C-74BC02071639}" type="slidenum">
              <a:rPr lang="zh-CN" altLang="en-US" smtClean="0"/>
              <a:pPr/>
              <a:t>‹#›</a:t>
            </a:fld>
            <a:endParaRPr lang="zh-CN" altLang="en-US"/>
          </a:p>
        </p:txBody>
      </p:sp>
    </p:spTree>
    <p:extLst>
      <p:ext uri="{BB962C8B-B14F-4D97-AF65-F5344CB8AC3E}">
        <p14:creationId xmlns="" xmlns:p14="http://schemas.microsoft.com/office/powerpoint/2010/main" val="52106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352EE3-01EC-41D0-957C-74BC02071639}" type="slidenum">
              <a:rPr lang="zh-CN" altLang="en-US" smtClean="0"/>
              <a:pPr/>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9880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ltLang="zh-CN"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352EE3-01EC-41D0-957C-74BC02071639}" type="slidenum">
              <a:rPr lang="zh-CN" altLang="en-US" smtClean="0"/>
              <a:pPr/>
              <a:t>‹#›</a:t>
            </a:fld>
            <a:endParaRPr lang="zh-CN" altLang="en-US"/>
          </a:p>
        </p:txBody>
      </p:sp>
    </p:spTree>
    <p:extLst>
      <p:ext uri="{BB962C8B-B14F-4D97-AF65-F5344CB8AC3E}">
        <p14:creationId xmlns="" xmlns:p14="http://schemas.microsoft.com/office/powerpoint/2010/main" val="298470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F352EE3-01EC-41D0-957C-74BC02071639}" type="slidenum">
              <a:rPr lang="zh-CN" altLang="en-US" smtClean="0"/>
              <a:pPr/>
              <a:t>‹#›</a:t>
            </a:fld>
            <a:endParaRPr lang="zh-CN" altLang="en-US"/>
          </a:p>
        </p:txBody>
      </p:sp>
    </p:spTree>
    <p:extLst>
      <p:ext uri="{BB962C8B-B14F-4D97-AF65-F5344CB8AC3E}">
        <p14:creationId xmlns="" xmlns:p14="http://schemas.microsoft.com/office/powerpoint/2010/main" val="394745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F352EE3-01EC-41D0-957C-74BC02071639}" type="slidenum">
              <a:rPr lang="zh-CN" altLang="en-US" smtClean="0"/>
              <a:pPr/>
              <a:t>‹#›</a:t>
            </a:fld>
            <a:endParaRPr lang="zh-CN" altLang="en-US"/>
          </a:p>
        </p:txBody>
      </p:sp>
    </p:spTree>
    <p:extLst>
      <p:ext uri="{BB962C8B-B14F-4D97-AF65-F5344CB8AC3E}">
        <p14:creationId xmlns="" xmlns:p14="http://schemas.microsoft.com/office/powerpoint/2010/main" val="63893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0F352EE3-01EC-41D0-957C-74BC02071639}" type="slidenum">
              <a:rPr lang="zh-CN" altLang="en-US" smtClean="0"/>
              <a:pPr/>
              <a:t>‹#›</a:t>
            </a:fld>
            <a:endParaRPr lang="zh-CN" altLang="en-US"/>
          </a:p>
        </p:txBody>
      </p:sp>
    </p:spTree>
    <p:extLst>
      <p:ext uri="{BB962C8B-B14F-4D97-AF65-F5344CB8AC3E}">
        <p14:creationId xmlns="" xmlns:p14="http://schemas.microsoft.com/office/powerpoint/2010/main" val="392780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238A4C-9C98-4D43-8457-EC0D2E2031F8}" type="datetimeFigureOut">
              <a:rPr lang="zh-CN" altLang="en-US" smtClean="0"/>
              <a:pPr/>
              <a:t>2013/12/30</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352EE3-01EC-41D0-957C-74BC02071639}" type="slidenum">
              <a:rPr lang="zh-CN" altLang="en-US" smtClean="0"/>
              <a:pPr/>
              <a:t>‹#›</a:t>
            </a:fld>
            <a:endParaRPr lang="zh-CN" altLang="en-US"/>
          </a:p>
        </p:txBody>
      </p:sp>
    </p:spTree>
    <p:extLst>
      <p:ext uri="{BB962C8B-B14F-4D97-AF65-F5344CB8AC3E}">
        <p14:creationId xmlns="" xmlns:p14="http://schemas.microsoft.com/office/powerpoint/2010/main" val="74400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EE238A4C-9C98-4D43-8457-EC0D2E2031F8}" type="datetimeFigureOut">
              <a:rPr lang="zh-CN" altLang="en-US" smtClean="0"/>
              <a:pPr/>
              <a:t>2013/12/30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352EE3-01EC-41D0-957C-74BC02071639}" type="slidenum">
              <a:rPr lang="zh-CN" altLang="en-US" smtClean="0"/>
              <a:pPr/>
              <a:t>‹#›</a:t>
            </a:fld>
            <a:endParaRPr lang="zh-CN" altLang="en-US"/>
          </a:p>
        </p:txBody>
      </p:sp>
    </p:spTree>
    <p:extLst>
      <p:ext uri="{BB962C8B-B14F-4D97-AF65-F5344CB8AC3E}">
        <p14:creationId xmlns="" xmlns:p14="http://schemas.microsoft.com/office/powerpoint/2010/main" val="7158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238A4C-9C98-4D43-8457-EC0D2E2031F8}" type="datetimeFigureOut">
              <a:rPr lang="zh-CN" altLang="en-US" smtClean="0"/>
              <a:pPr/>
              <a:t>2013/12/30</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352EE3-01EC-41D0-957C-74BC02071639}" type="slidenum">
              <a:rPr lang="zh-CN" altLang="en-US" smtClean="0"/>
              <a:pPr/>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2860487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4" name="TextBox 3"/>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5" name="Group 4"/>
          <p:cNvGrpSpPr/>
          <p:nvPr/>
        </p:nvGrpSpPr>
        <p:grpSpPr>
          <a:xfrm>
            <a:off x="532484" y="454771"/>
            <a:ext cx="2857500" cy="1096427"/>
            <a:chOff x="246046" y="2666522"/>
            <a:chExt cx="2857500" cy="1096427"/>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7" name="TextBox 6"/>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92161" name="Rectangle 1"/>
          <p:cNvSpPr>
            <a:spLocks noChangeArrowheads="1"/>
          </p:cNvSpPr>
          <p:nvPr/>
        </p:nvSpPr>
        <p:spPr bwMode="auto">
          <a:xfrm>
            <a:off x="0" y="984637"/>
            <a:ext cx="12192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tx1"/>
              </a:solidFill>
              <a:effectLst/>
              <a:latin typeface="Times New Roman" pitchFamily="18" charset="0"/>
              <a:ea typeface="SimSun" pitchFamily="49"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SimSun" pitchFamily="49" charset="-122"/>
                <a:cs typeface="Times New Roman" pitchFamily="18" charset="0"/>
              </a:rPr>
              <a:t>Portland State University and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zh-CN" sz="4000" b="1" dirty="0" smtClean="0">
                <a:latin typeface="Times New Roman" pitchFamily="18" charset="0"/>
                <a:ea typeface="SimSun" pitchFamily="49" charset="-122"/>
                <a:cs typeface="Times New Roman" pitchFamily="18" charset="0"/>
              </a:rPr>
              <a:t>Shandong University</a:t>
            </a:r>
            <a:endParaRPr kumimoji="0" lang="en-US" altLang="zh-CN" sz="4000" b="1" i="0" u="none" strike="noStrike" cap="none" normalizeH="0" baseline="0" dirty="0" smtClean="0">
              <a:ln>
                <a:noFill/>
              </a:ln>
              <a:solidFill>
                <a:schemeClr val="tx1"/>
              </a:solidFill>
              <a:effectLst/>
              <a:latin typeface="Times New Roman" pitchFamily="18" charset="0"/>
              <a:ea typeface="SimSun" pitchFamily="49"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4000" b="1" i="0" u="none" strike="noStrike" cap="none" normalizeH="0" baseline="0" dirty="0" smtClean="0">
                <a:ln>
                  <a:noFill/>
                </a:ln>
                <a:solidFill>
                  <a:schemeClr val="tx1"/>
                </a:solidFill>
                <a:effectLst/>
                <a:latin typeface="Times New Roman" pitchFamily="18" charset="0"/>
                <a:ea typeface="SimSun" pitchFamily="49" charset="-122"/>
                <a:cs typeface="Times New Roman" pitchFamily="18" charset="0"/>
              </a:rPr>
              <a:t>Dual Degree 2+2 Program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4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美国波特兰州立大学商学院 同</a:t>
            </a:r>
            <a:endParaRPr kumimoji="0" lang="en-US" altLang="zh-CN" sz="4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4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中国山东大学经济学院合作</a:t>
            </a:r>
            <a:endParaRPr kumimoji="0" lang="en-US" altLang="zh-CN" sz="4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zh-CN" sz="4000" b="1" dirty="0" smtClean="0">
                <a:latin typeface="Calibri" pitchFamily="34" charset="0"/>
                <a:ea typeface="SimSun" pitchFamily="49" charset="-122"/>
                <a:cs typeface="Times New Roman" pitchFamily="18" charset="0"/>
              </a:rPr>
              <a:t>2</a:t>
            </a:r>
            <a:r>
              <a:rPr kumimoji="0" lang="en-US" altLang="zh-CN" sz="4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+2 </a:t>
            </a:r>
            <a:r>
              <a:rPr kumimoji="0" lang="zh-CN" altLang="en-US" sz="4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双学位项</a:t>
            </a:r>
            <a:r>
              <a:rPr kumimoji="0" lang="zh-CN" altLang="en-US" sz="4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目</a:t>
            </a:r>
            <a:endParaRPr kumimoji="0" lang="zh-CN" alt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29355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0705" y="286440"/>
            <a:ext cx="4394132" cy="895426"/>
          </a:xfrm>
          <a:prstGeom prst="rect">
            <a:avLst/>
          </a:prstGeom>
        </p:spPr>
      </p:pic>
      <p:sp>
        <p:nvSpPr>
          <p:cNvPr id="3" name="TextBox 2"/>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6" name="Group 5"/>
          <p:cNvGrpSpPr/>
          <p:nvPr/>
        </p:nvGrpSpPr>
        <p:grpSpPr>
          <a:xfrm>
            <a:off x="642653" y="454771"/>
            <a:ext cx="2857500" cy="1096427"/>
            <a:chOff x="246046" y="2666522"/>
            <a:chExt cx="2857500" cy="1096427"/>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6046" y="2666522"/>
              <a:ext cx="2857500" cy="704850"/>
            </a:xfrm>
            <a:prstGeom prst="rect">
              <a:avLst/>
            </a:prstGeom>
          </p:spPr>
        </p:pic>
        <p:sp>
          <p:nvSpPr>
            <p:cNvPr id="5" name="TextBox 4"/>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7" name="TextBox 6"/>
          <p:cNvSpPr txBox="1"/>
          <p:nvPr/>
        </p:nvSpPr>
        <p:spPr>
          <a:xfrm>
            <a:off x="642654" y="2021446"/>
            <a:ext cx="11142184" cy="887422"/>
          </a:xfrm>
          <a:prstGeom prst="rect">
            <a:avLst/>
          </a:prstGeom>
          <a:noFill/>
        </p:spPr>
        <p:txBody>
          <a:bodyPr wrap="square" rtlCol="0">
            <a:spAutoFit/>
          </a:bodyPr>
          <a:lstStyle/>
          <a:p>
            <a:pPr marL="285750" indent="-285750">
              <a:spcBef>
                <a:spcPts val="1200"/>
              </a:spcBef>
              <a:spcAft>
                <a:spcPts val="200"/>
              </a:spcAft>
              <a:buClr>
                <a:srgbClr val="92D050"/>
              </a:buClr>
              <a:buFont typeface="Arial" panose="020B0604020202020204" pitchFamily="34" charset="0"/>
              <a:buChar char="•"/>
            </a:pPr>
            <a:endParaRPr lang="en-US" altLang="zh-CN" sz="2000" dirty="0" smtClean="0"/>
          </a:p>
          <a:p>
            <a:pPr marL="285750" indent="-285750">
              <a:spcBef>
                <a:spcPts val="1200"/>
              </a:spcBef>
              <a:spcAft>
                <a:spcPts val="200"/>
              </a:spcAft>
              <a:buClr>
                <a:srgbClr val="92D050"/>
              </a:buClr>
              <a:buFont typeface="Arial" panose="020B0604020202020204" pitchFamily="34" charset="0"/>
              <a:buChar char="•"/>
            </a:pPr>
            <a:endParaRPr lang="zh-CN" altLang="en-US" sz="2000" dirty="0"/>
          </a:p>
        </p:txBody>
      </p:sp>
      <p:sp>
        <p:nvSpPr>
          <p:cNvPr id="63489" name="Rectangle 1"/>
          <p:cNvSpPr>
            <a:spLocks noChangeArrowheads="1"/>
          </p:cNvSpPr>
          <p:nvPr/>
        </p:nvSpPr>
        <p:spPr bwMode="auto">
          <a:xfrm>
            <a:off x="706582" y="2054193"/>
            <a:ext cx="10945091"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v"/>
              <a:tabLst>
                <a:tab pos="457200" algn="l"/>
              </a:tabLst>
            </a:pPr>
            <a:r>
              <a:rPr kumimoji="0" 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The School of Business Administration at Portland State University is the largest business school in the Pacific Northwest, with 3000 admitted undergraduate students and 700 graduate students.  Courses are taught by a mix of 70 full time academically (Ph. </a:t>
            </a:r>
            <a:r>
              <a:rPr lang="en-US" sz="2000" dirty="0" smtClean="0">
                <a:latin typeface="Calibri" pitchFamily="34" charset="0"/>
                <a:ea typeface="SimSun" pitchFamily="49" charset="-122"/>
                <a:cs typeface="Times New Roman" pitchFamily="18" charset="0"/>
              </a:rPr>
              <a:t>D</a:t>
            </a:r>
            <a:r>
              <a:rPr kumimoji="0" 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and professionally qualified faculty.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波特兰州立大学商业管理学院是美国西北部最大的商业管理学院</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目前有</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3000</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名本科生，</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700</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名研究生，全职博士级教授和专业教学人员共计</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70</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多名。</a:t>
            </a:r>
            <a:endPar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endParaRPr kumimoji="0" lang="zh-CN" alt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The School of Business is accredited by AACSB.  Only 5% of all business schools in the world have earned AACSB accreditation.</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波特兰州立大学商学院是被国际商管学院促进协会（</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AACSB</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）认可的最好的商学院之一，世界上仅有</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5%</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的商业管理学院被</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AACSB</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认可。 </a:t>
            </a:r>
            <a:endParaRPr kumimoji="0" lang="zh-CN" alt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7749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0705" y="286440"/>
            <a:ext cx="4394132" cy="895426"/>
          </a:xfrm>
          <a:prstGeom prst="rect">
            <a:avLst/>
          </a:prstGeom>
        </p:spPr>
      </p:pic>
      <p:sp>
        <p:nvSpPr>
          <p:cNvPr id="3" name="TextBox 2"/>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4" name="Group 3"/>
          <p:cNvGrpSpPr/>
          <p:nvPr/>
        </p:nvGrpSpPr>
        <p:grpSpPr>
          <a:xfrm>
            <a:off x="532484" y="454771"/>
            <a:ext cx="2857500" cy="1096427"/>
            <a:chOff x="246046" y="2666522"/>
            <a:chExt cx="2857500" cy="1096427"/>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6046" y="2666522"/>
              <a:ext cx="2857500" cy="704850"/>
            </a:xfrm>
            <a:prstGeom prst="rect">
              <a:avLst/>
            </a:prstGeom>
          </p:spPr>
        </p:pic>
        <p:sp>
          <p:nvSpPr>
            <p:cNvPr id="6" name="TextBox 5"/>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62465" name="Rectangle 1"/>
          <p:cNvSpPr>
            <a:spLocks noChangeArrowheads="1"/>
          </p:cNvSpPr>
          <p:nvPr/>
        </p:nvSpPr>
        <p:spPr bwMode="auto">
          <a:xfrm>
            <a:off x="498764" y="1847902"/>
            <a:ext cx="1115291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v"/>
              <a:tabLst>
                <a:tab pos="457200" algn="l"/>
              </a:tabLst>
            </a:pPr>
            <a:r>
              <a:rPr kumimoji="0" 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The School of Business Administration's undergraduate program </a:t>
            </a:r>
            <a:r>
              <a:rPr kumimoji="0" lang="en-US" sz="2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ranked by </a:t>
            </a:r>
            <a:r>
              <a:rPr kumimoji="0" lang="en-US" sz="2000" b="0" i="1"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U.S. News &amp; World Report</a:t>
            </a:r>
            <a:r>
              <a:rPr kumimoji="0" 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as a "program to look for" based on its programs leading to student success.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波特兰州立大学商学院的本科生项目被美国权威机构</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&lt;&lt;</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美国新闻和世界报道</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&gt;&gt;</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评为是 </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最受学生们欢迎的项目</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，因为它可以指导学生们走向成功。</a:t>
            </a:r>
            <a:endPar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endParaRPr kumimoji="0" lang="zh-CN" alt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Reflective of the quality of the School overall, the MBA program is ranked top14</a:t>
            </a:r>
            <a:r>
              <a:rPr kumimoji="0" lang="en-US" altLang="zh-CN" sz="2000" b="0" i="0" u="none" strike="noStrike" cap="none" normalizeH="0" baseline="30000" dirty="0" smtClean="0">
                <a:ln>
                  <a:noFill/>
                </a:ln>
                <a:solidFill>
                  <a:schemeClr val="tx1"/>
                </a:solidFill>
                <a:effectLst/>
                <a:latin typeface="Calibri" pitchFamily="34" charset="0"/>
                <a:ea typeface="SimSun" pitchFamily="49" charset="-122"/>
                <a:cs typeface="Times New Roman" pitchFamily="18" charset="0"/>
              </a:rPr>
              <a:t>th</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in the world by Beyond Grey Pinstripes.</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波特兰州立大学的商业管理学院的</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MBA</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项目在</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《Beyond Grey Pinstripes》</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中被评为全世界前</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14</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名。</a:t>
            </a:r>
            <a:endPar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endParaRPr kumimoji="0" lang="zh-CN" alt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PSU’s Internet-based </a:t>
            </a:r>
            <a:r>
              <a:rPr kumimoji="0" lang="en-US" altLang="zh-CN" sz="2000" b="0" i="0" u="none" strike="noStrike" cap="none" normalizeH="0" baseline="0" dirty="0" err="1" smtClean="0">
                <a:ln>
                  <a:noFill/>
                </a:ln>
                <a:solidFill>
                  <a:schemeClr val="tx1"/>
                </a:solidFill>
                <a:effectLst/>
                <a:latin typeface="Calibri" pitchFamily="34" charset="0"/>
                <a:ea typeface="SimSun" pitchFamily="49" charset="-122"/>
                <a:cs typeface="Times New Roman" pitchFamily="18" charset="0"/>
              </a:rPr>
              <a:t>eMBA</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program was  ranked in the top 5 in the US. </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波特兰州立大学商学院的</a:t>
            </a:r>
            <a:r>
              <a:rPr kumimoji="0" lang="en-US" altLang="zh-CN" sz="2000" b="0" i="0" u="none" strike="noStrike" cap="none" normalizeH="0" baseline="0" dirty="0" err="1" smtClean="0">
                <a:ln>
                  <a:noFill/>
                </a:ln>
                <a:solidFill>
                  <a:schemeClr val="tx1"/>
                </a:solidFill>
                <a:effectLst/>
                <a:latin typeface="Calibri" pitchFamily="34" charset="0"/>
                <a:ea typeface="SimSun" pitchFamily="49" charset="-122"/>
                <a:cs typeface="Times New Roman" pitchFamily="18" charset="0"/>
              </a:rPr>
              <a:t>eMBA</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专业名列全美前</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5</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名</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1351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0705" y="286440"/>
            <a:ext cx="4394132" cy="895426"/>
          </a:xfrm>
          <a:prstGeom prst="rect">
            <a:avLst/>
          </a:prstGeom>
        </p:spPr>
      </p:pic>
      <p:sp>
        <p:nvSpPr>
          <p:cNvPr id="3" name="TextBox 2"/>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4" name="Group 3"/>
          <p:cNvGrpSpPr/>
          <p:nvPr/>
        </p:nvGrpSpPr>
        <p:grpSpPr>
          <a:xfrm>
            <a:off x="532484" y="454771"/>
            <a:ext cx="2857500" cy="1096427"/>
            <a:chOff x="246046" y="2666522"/>
            <a:chExt cx="2857500" cy="1096427"/>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6046" y="2666522"/>
              <a:ext cx="2857500" cy="704850"/>
            </a:xfrm>
            <a:prstGeom prst="rect">
              <a:avLst/>
            </a:prstGeom>
          </p:spPr>
        </p:pic>
        <p:sp>
          <p:nvSpPr>
            <p:cNvPr id="6" name="TextBox 5"/>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7" name="TextBox 6"/>
          <p:cNvSpPr txBox="1"/>
          <p:nvPr/>
        </p:nvSpPr>
        <p:spPr>
          <a:xfrm>
            <a:off x="532484" y="1861851"/>
            <a:ext cx="5647979" cy="4052391"/>
          </a:xfrm>
          <a:prstGeom prst="rect">
            <a:avLst/>
          </a:prstGeom>
          <a:noFill/>
        </p:spPr>
        <p:txBody>
          <a:bodyPr wrap="square" rtlCol="0">
            <a:spAutoFit/>
          </a:bodyPr>
          <a:lstStyle/>
          <a:p>
            <a:pPr>
              <a:spcBef>
                <a:spcPts val="1200"/>
              </a:spcBef>
              <a:spcAft>
                <a:spcPts val="200"/>
              </a:spcAft>
            </a:pPr>
            <a:r>
              <a:rPr lang="en-US" altLang="zh-CN" sz="2000" b="1" u="sng" dirty="0" smtClean="0"/>
              <a:t>Undergraduate Majors</a:t>
            </a:r>
            <a:r>
              <a:rPr lang="en-US" altLang="zh-CN" b="1" u="sng" dirty="0" smtClean="0"/>
              <a:t>:</a:t>
            </a:r>
          </a:p>
          <a:p>
            <a:pPr marL="285750" indent="-285750">
              <a:spcBef>
                <a:spcPts val="1200"/>
              </a:spcBef>
              <a:spcAft>
                <a:spcPts val="200"/>
              </a:spcAft>
              <a:buClr>
                <a:srgbClr val="92D050"/>
              </a:buClr>
              <a:buFont typeface="Arial" panose="020B0604020202020204" pitchFamily="34" charset="0"/>
              <a:buChar char="•"/>
            </a:pPr>
            <a:r>
              <a:rPr lang="en-US" altLang="zh-CN" dirty="0" smtClean="0"/>
              <a:t>Accounting</a:t>
            </a:r>
          </a:p>
          <a:p>
            <a:pPr marL="285750" indent="-285750">
              <a:spcBef>
                <a:spcPts val="1200"/>
              </a:spcBef>
              <a:spcAft>
                <a:spcPts val="200"/>
              </a:spcAft>
              <a:buClr>
                <a:srgbClr val="92D050"/>
              </a:buClr>
              <a:buFont typeface="Arial" panose="020B0604020202020204" pitchFamily="34" charset="0"/>
              <a:buChar char="•"/>
            </a:pPr>
            <a:r>
              <a:rPr lang="en-US" altLang="zh-CN" dirty="0" smtClean="0"/>
              <a:t>Finance</a:t>
            </a:r>
          </a:p>
          <a:p>
            <a:pPr marL="285750" indent="-285750">
              <a:spcBef>
                <a:spcPts val="1200"/>
              </a:spcBef>
              <a:spcAft>
                <a:spcPts val="200"/>
              </a:spcAft>
              <a:buClr>
                <a:srgbClr val="92D050"/>
              </a:buClr>
              <a:buFont typeface="Arial" panose="020B0604020202020204" pitchFamily="34" charset="0"/>
              <a:buChar char="•"/>
            </a:pPr>
            <a:r>
              <a:rPr lang="en-US" altLang="zh-CN" dirty="0" smtClean="0"/>
              <a:t>Management &amp; Leadership</a:t>
            </a:r>
          </a:p>
          <a:p>
            <a:pPr marL="285750" indent="-285750">
              <a:spcBef>
                <a:spcPts val="1200"/>
              </a:spcBef>
              <a:spcAft>
                <a:spcPts val="200"/>
              </a:spcAft>
              <a:buClr>
                <a:srgbClr val="92D050"/>
              </a:buClr>
              <a:buFont typeface="Arial" panose="020B0604020202020204" pitchFamily="34" charset="0"/>
              <a:buChar char="•"/>
            </a:pPr>
            <a:r>
              <a:rPr lang="en-US" altLang="zh-CN" dirty="0" smtClean="0"/>
              <a:t>Human Resource Management</a:t>
            </a:r>
          </a:p>
          <a:p>
            <a:pPr marL="285750" indent="-285750">
              <a:spcBef>
                <a:spcPts val="1200"/>
              </a:spcBef>
              <a:spcAft>
                <a:spcPts val="200"/>
              </a:spcAft>
              <a:buClr>
                <a:srgbClr val="92D050"/>
              </a:buClr>
              <a:buFont typeface="Arial" panose="020B0604020202020204" pitchFamily="34" charset="0"/>
              <a:buChar char="•"/>
            </a:pPr>
            <a:r>
              <a:rPr lang="en-US" altLang="zh-CN" dirty="0" smtClean="0"/>
              <a:t>Advertising Management</a:t>
            </a:r>
          </a:p>
          <a:p>
            <a:pPr marL="285750" indent="-285750">
              <a:spcBef>
                <a:spcPts val="1200"/>
              </a:spcBef>
              <a:spcAft>
                <a:spcPts val="200"/>
              </a:spcAft>
              <a:buClr>
                <a:srgbClr val="92D050"/>
              </a:buClr>
              <a:buFont typeface="Arial" panose="020B0604020202020204" pitchFamily="34" charset="0"/>
              <a:buChar char="•"/>
            </a:pPr>
            <a:r>
              <a:rPr lang="en-US" altLang="zh-CN" dirty="0" smtClean="0"/>
              <a:t>Supply &amp; Logistics Management</a:t>
            </a:r>
          </a:p>
          <a:p>
            <a:pPr marL="285750" indent="-285750">
              <a:spcBef>
                <a:spcPts val="1200"/>
              </a:spcBef>
              <a:spcAft>
                <a:spcPts val="200"/>
              </a:spcAft>
              <a:buClr>
                <a:srgbClr val="92D050"/>
              </a:buClr>
              <a:buFont typeface="Arial" panose="020B0604020202020204" pitchFamily="34" charset="0"/>
              <a:buChar char="•"/>
            </a:pPr>
            <a:r>
              <a:rPr lang="en-US" altLang="zh-CN" dirty="0" smtClean="0"/>
              <a:t>Real Estate</a:t>
            </a:r>
          </a:p>
          <a:p>
            <a:pPr marL="285750" indent="-285750">
              <a:spcBef>
                <a:spcPts val="1200"/>
              </a:spcBef>
              <a:spcAft>
                <a:spcPts val="200"/>
              </a:spcAft>
              <a:buClr>
                <a:srgbClr val="92D050"/>
              </a:buClr>
              <a:buFont typeface="Arial" panose="020B0604020202020204" pitchFamily="34" charset="0"/>
              <a:buChar char="•"/>
            </a:pPr>
            <a:r>
              <a:rPr lang="en-US" altLang="zh-CN" dirty="0" smtClean="0"/>
              <a:t>Marketing</a:t>
            </a:r>
            <a:endParaRPr lang="zh-CN" altLang="en-US" dirty="0"/>
          </a:p>
        </p:txBody>
      </p:sp>
      <p:sp>
        <p:nvSpPr>
          <p:cNvPr id="8" name="TextBox 7"/>
          <p:cNvSpPr txBox="1"/>
          <p:nvPr/>
        </p:nvSpPr>
        <p:spPr>
          <a:xfrm>
            <a:off x="6180463" y="1861850"/>
            <a:ext cx="5277079" cy="4052391"/>
          </a:xfrm>
          <a:prstGeom prst="rect">
            <a:avLst/>
          </a:prstGeom>
          <a:noFill/>
        </p:spPr>
        <p:txBody>
          <a:bodyPr wrap="square" rtlCol="0">
            <a:spAutoFit/>
          </a:bodyPr>
          <a:lstStyle/>
          <a:p>
            <a:pPr>
              <a:spcBef>
                <a:spcPts val="1200"/>
              </a:spcBef>
              <a:spcAft>
                <a:spcPts val="200"/>
              </a:spcAft>
            </a:pPr>
            <a:r>
              <a:rPr lang="zh-CN" altLang="en-US" sz="2000" b="1" u="sng" dirty="0" smtClean="0"/>
              <a:t>商学院本</a:t>
            </a:r>
            <a:r>
              <a:rPr lang="zh-CN" altLang="en-US" sz="2000" b="1" u="sng" dirty="0"/>
              <a:t>科</a:t>
            </a:r>
            <a:r>
              <a:rPr lang="zh-CN" altLang="en-US" sz="2000" b="1" u="sng" dirty="0" smtClean="0"/>
              <a:t>专业项目：</a:t>
            </a:r>
            <a:endParaRPr lang="en-US" altLang="zh-CN" sz="2000" b="1" u="sng" dirty="0" smtClean="0"/>
          </a:p>
          <a:p>
            <a:pPr marL="285750" indent="-285750">
              <a:spcBef>
                <a:spcPts val="1200"/>
              </a:spcBef>
              <a:spcAft>
                <a:spcPts val="200"/>
              </a:spcAft>
              <a:buClr>
                <a:srgbClr val="92D050"/>
              </a:buClr>
              <a:buFont typeface="Arial" panose="020B0604020202020204" pitchFamily="34" charset="0"/>
              <a:buChar char="•"/>
            </a:pPr>
            <a:r>
              <a:rPr lang="zh-CN" altLang="en-US" dirty="0" smtClean="0"/>
              <a:t>会计</a:t>
            </a:r>
            <a:endParaRPr lang="en-US" altLang="zh-CN" dirty="0" smtClean="0"/>
          </a:p>
          <a:p>
            <a:pPr marL="285750" indent="-285750">
              <a:spcBef>
                <a:spcPts val="1200"/>
              </a:spcBef>
              <a:spcAft>
                <a:spcPts val="200"/>
              </a:spcAft>
              <a:buClr>
                <a:srgbClr val="92D050"/>
              </a:buClr>
              <a:buFont typeface="Arial" panose="020B0604020202020204" pitchFamily="34" charset="0"/>
              <a:buChar char="•"/>
            </a:pPr>
            <a:r>
              <a:rPr lang="zh-CN" altLang="en-US" dirty="0" smtClean="0"/>
              <a:t>金融</a:t>
            </a:r>
            <a:endParaRPr lang="en-US" altLang="zh-CN" dirty="0" smtClean="0"/>
          </a:p>
          <a:p>
            <a:pPr marL="285750" indent="-285750">
              <a:spcBef>
                <a:spcPts val="1200"/>
              </a:spcBef>
              <a:spcAft>
                <a:spcPts val="200"/>
              </a:spcAft>
              <a:buClr>
                <a:srgbClr val="92D050"/>
              </a:buClr>
              <a:buFont typeface="Arial" panose="020B0604020202020204" pitchFamily="34" charset="0"/>
              <a:buChar char="•"/>
            </a:pPr>
            <a:r>
              <a:rPr lang="zh-CN" altLang="en-US" dirty="0" smtClean="0"/>
              <a:t>管理和领导</a:t>
            </a:r>
            <a:endParaRPr lang="en-US" altLang="zh-CN" dirty="0" smtClean="0"/>
          </a:p>
          <a:p>
            <a:pPr marL="285750" indent="-285750">
              <a:spcBef>
                <a:spcPts val="1200"/>
              </a:spcBef>
              <a:spcAft>
                <a:spcPts val="200"/>
              </a:spcAft>
              <a:buClr>
                <a:srgbClr val="92D050"/>
              </a:buClr>
              <a:buFont typeface="Arial" panose="020B0604020202020204" pitchFamily="34" charset="0"/>
              <a:buChar char="•"/>
            </a:pPr>
            <a:r>
              <a:rPr lang="zh-CN" altLang="en-US" dirty="0"/>
              <a:t>人力资源</a:t>
            </a:r>
            <a:r>
              <a:rPr lang="zh-CN" altLang="en-US" dirty="0" smtClean="0"/>
              <a:t>管理</a:t>
            </a:r>
            <a:endParaRPr lang="en-US" altLang="zh-CN" dirty="0" smtClean="0"/>
          </a:p>
          <a:p>
            <a:pPr marL="285750" indent="-285750">
              <a:spcBef>
                <a:spcPts val="1200"/>
              </a:spcBef>
              <a:spcAft>
                <a:spcPts val="200"/>
              </a:spcAft>
              <a:buClr>
                <a:srgbClr val="92D050"/>
              </a:buClr>
              <a:buFont typeface="Arial" panose="020B0604020202020204" pitchFamily="34" charset="0"/>
              <a:buChar char="•"/>
            </a:pPr>
            <a:r>
              <a:rPr lang="zh-CN" altLang="en-US" dirty="0"/>
              <a:t>广告</a:t>
            </a:r>
            <a:r>
              <a:rPr lang="zh-CN" altLang="en-US" dirty="0" smtClean="0"/>
              <a:t>管理</a:t>
            </a:r>
            <a:endParaRPr lang="en-US" altLang="zh-CN" dirty="0" smtClean="0"/>
          </a:p>
          <a:p>
            <a:pPr marL="285750" indent="-285750">
              <a:spcBef>
                <a:spcPts val="1200"/>
              </a:spcBef>
              <a:spcAft>
                <a:spcPts val="200"/>
              </a:spcAft>
              <a:buClr>
                <a:srgbClr val="92D050"/>
              </a:buClr>
              <a:buFont typeface="Arial" panose="020B0604020202020204" pitchFamily="34" charset="0"/>
              <a:buChar char="•"/>
            </a:pPr>
            <a:r>
              <a:rPr lang="zh-CN" altLang="en-US" dirty="0"/>
              <a:t>物流与供应链</a:t>
            </a:r>
            <a:r>
              <a:rPr lang="zh-CN" altLang="en-US" dirty="0" smtClean="0"/>
              <a:t>管理</a:t>
            </a:r>
            <a:endParaRPr lang="en-US" altLang="zh-CN" dirty="0" smtClean="0"/>
          </a:p>
          <a:p>
            <a:pPr marL="285750" indent="-285750">
              <a:spcBef>
                <a:spcPts val="1200"/>
              </a:spcBef>
              <a:spcAft>
                <a:spcPts val="200"/>
              </a:spcAft>
              <a:buClr>
                <a:srgbClr val="92D050"/>
              </a:buClr>
              <a:buFont typeface="Arial" panose="020B0604020202020204" pitchFamily="34" charset="0"/>
              <a:buChar char="•"/>
            </a:pPr>
            <a:r>
              <a:rPr lang="zh-CN" altLang="en-US" dirty="0" smtClean="0"/>
              <a:t>房地产</a:t>
            </a:r>
            <a:endParaRPr lang="en-US" altLang="zh-CN" dirty="0" smtClean="0"/>
          </a:p>
          <a:p>
            <a:pPr marL="285750" indent="-285750">
              <a:spcBef>
                <a:spcPts val="1200"/>
              </a:spcBef>
              <a:spcAft>
                <a:spcPts val="200"/>
              </a:spcAft>
              <a:buClr>
                <a:srgbClr val="92D050"/>
              </a:buClr>
              <a:buFont typeface="Arial" panose="020B0604020202020204" pitchFamily="34" charset="0"/>
              <a:buChar char="•"/>
            </a:pPr>
            <a:r>
              <a:rPr lang="zh-CN" altLang="en-US" dirty="0"/>
              <a:t>市场营销</a:t>
            </a:r>
          </a:p>
        </p:txBody>
      </p:sp>
    </p:spTree>
    <p:extLst>
      <p:ext uri="{BB962C8B-B14F-4D97-AF65-F5344CB8AC3E}">
        <p14:creationId xmlns:p14="http://schemas.microsoft.com/office/powerpoint/2010/main" xmlns="" val="245857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08255" cy="3577074"/>
          </a:xfrm>
        </p:spPr>
        <p:txBody>
          <a:bodyPr>
            <a:normAutofit/>
          </a:bodyPr>
          <a:lstStyle/>
          <a:p>
            <a:pPr algn="ctr"/>
            <a:r>
              <a:rPr lang="en-US" altLang="zh-CN" sz="4000" b="1" dirty="0" smtClean="0"/>
              <a:t>Introduction to the 2+2 Dual Degree Program at the  School of Business Administration, </a:t>
            </a:r>
            <a:br>
              <a:rPr lang="en-US" altLang="zh-CN" sz="4000" b="1" dirty="0" smtClean="0"/>
            </a:br>
            <a:r>
              <a:rPr lang="en-US" altLang="zh-CN" sz="4000" b="1" dirty="0" smtClean="0"/>
              <a:t>Portland State University</a:t>
            </a:r>
            <a:endParaRPr lang="zh-CN" altLang="en-US" sz="4000" b="1" dirty="0"/>
          </a:p>
        </p:txBody>
      </p:sp>
      <p:sp>
        <p:nvSpPr>
          <p:cNvPr id="3" name="Subtitle 2"/>
          <p:cNvSpPr>
            <a:spLocks noGrp="1"/>
          </p:cNvSpPr>
          <p:nvPr>
            <p:ph type="subTitle" idx="1"/>
          </p:nvPr>
        </p:nvSpPr>
        <p:spPr>
          <a:xfrm>
            <a:off x="1100050" y="4455620"/>
            <a:ext cx="10315202" cy="1294015"/>
          </a:xfrm>
        </p:spPr>
        <p:txBody>
          <a:bodyPr>
            <a:noAutofit/>
          </a:bodyPr>
          <a:lstStyle/>
          <a:p>
            <a:pPr algn="ctr"/>
            <a:r>
              <a:rPr lang="zh-CN" altLang="en-US" sz="3800" b="1" dirty="0" smtClean="0"/>
              <a:t>波特兰州立大学商业管</a:t>
            </a:r>
            <a:r>
              <a:rPr lang="zh-CN" altLang="en-US" sz="3800" b="1" dirty="0"/>
              <a:t>理学</a:t>
            </a:r>
            <a:r>
              <a:rPr lang="zh-CN" altLang="en-US" sz="3800" b="1" dirty="0" smtClean="0"/>
              <a:t>院 </a:t>
            </a:r>
            <a:endParaRPr lang="en-US" altLang="zh-CN" sz="3800" b="1" dirty="0" smtClean="0"/>
          </a:p>
          <a:p>
            <a:pPr algn="ctr"/>
            <a:r>
              <a:rPr lang="en-US" altLang="zh-CN" sz="3800" b="1" dirty="0" smtClean="0"/>
              <a:t>2+2</a:t>
            </a:r>
            <a:r>
              <a:rPr lang="zh-CN" altLang="en-US" sz="3800" b="1" dirty="0" smtClean="0"/>
              <a:t>双学位项目简介</a:t>
            </a:r>
            <a:endParaRPr lang="zh-CN" altLang="en-US" sz="3800" b="1" dirty="0"/>
          </a:p>
        </p:txBody>
      </p:sp>
    </p:spTree>
    <p:extLst>
      <p:ext uri="{BB962C8B-B14F-4D97-AF65-F5344CB8AC3E}">
        <p14:creationId xmlns:p14="http://schemas.microsoft.com/office/powerpoint/2010/main" xmlns="" val="3240677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4" name="TextBox 3"/>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2" name="Group 4"/>
          <p:cNvGrpSpPr/>
          <p:nvPr/>
        </p:nvGrpSpPr>
        <p:grpSpPr>
          <a:xfrm>
            <a:off x="532484" y="454771"/>
            <a:ext cx="2857500" cy="1096427"/>
            <a:chOff x="246046" y="2666522"/>
            <a:chExt cx="2857500" cy="1096427"/>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7" name="TextBox 6"/>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57346" name="Rectangle 2"/>
          <p:cNvSpPr>
            <a:spLocks noChangeArrowheads="1"/>
          </p:cNvSpPr>
          <p:nvPr/>
        </p:nvSpPr>
        <p:spPr bwMode="auto">
          <a:xfrm>
            <a:off x="730045" y="1657848"/>
            <a:ext cx="11009671" cy="49090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altLang="zh-CN" sz="19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The 2+2 </a:t>
            </a:r>
            <a:r>
              <a:rPr kumimoji="0" lang="en-US" sz="19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Dual Degree Program will provide an opportunity for Chinese undergraduate students from School of Economics, Shandong University (SDU</a:t>
            </a:r>
            <a:r>
              <a:rPr kumimoji="0" lang="en-US" sz="19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to </a:t>
            </a:r>
            <a:r>
              <a:rPr kumimoji="0" lang="en-US" sz="19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study for two or more years at Portland State University (PSU), and upon successful completion of program requirements, receive a bachelor's degree from each institution.</a:t>
            </a:r>
          </a:p>
          <a:p>
            <a:pPr marL="457200" marR="0" lvl="0" indent="-457200" algn="l" defTabSz="914400" rtl="0" eaLnBrk="1" fontAlgn="base" latinLnBrk="0" hangingPunct="1">
              <a:lnSpc>
                <a:spcPct val="100000"/>
              </a:lnSpc>
              <a:spcBef>
                <a:spcPct val="0"/>
              </a:spcBef>
              <a:spcAft>
                <a:spcPct val="0"/>
              </a:spcAft>
              <a:buClrTx/>
              <a:buSzTx/>
              <a:tabLst/>
            </a:pPr>
            <a:r>
              <a:rPr lang="en-US" sz="1900" dirty="0" smtClean="0">
                <a:latin typeface="Calibri" pitchFamily="34" charset="0"/>
                <a:ea typeface="SimSun" pitchFamily="49" charset="-122"/>
                <a:cs typeface="Times New Roman" pitchFamily="18" charset="0"/>
              </a:rPr>
              <a:t>	</a:t>
            </a:r>
            <a:r>
              <a:rPr lang="zh-CN" altLang="en-US" sz="1900" dirty="0" smtClean="0">
                <a:latin typeface="Calibri" pitchFamily="34" charset="0"/>
                <a:ea typeface="SimSun" pitchFamily="49" charset="-122"/>
                <a:cs typeface="Times New Roman" pitchFamily="18" charset="0"/>
              </a:rPr>
              <a:t>参加</a:t>
            </a:r>
            <a:r>
              <a:rPr lang="en-US" sz="1900" dirty="0" smtClean="0">
                <a:latin typeface="Calibri" pitchFamily="34" charset="0"/>
                <a:ea typeface="SimSun" pitchFamily="49" charset="-122"/>
                <a:cs typeface="Times New Roman" pitchFamily="18" charset="0"/>
              </a:rPr>
              <a:t>2</a:t>
            </a:r>
            <a:r>
              <a:rPr lang="en-US" altLang="zh-CN" sz="1900" dirty="0" smtClean="0">
                <a:latin typeface="Calibri" pitchFamily="34" charset="0"/>
                <a:ea typeface="SimSun" pitchFamily="49" charset="-122"/>
                <a:cs typeface="Times New Roman" pitchFamily="18" charset="0"/>
              </a:rPr>
              <a:t>+2 </a:t>
            </a:r>
            <a:r>
              <a:rPr lang="zh-CN" altLang="en-US" sz="1900" dirty="0" smtClean="0">
                <a:latin typeface="Calibri" pitchFamily="34" charset="0"/>
                <a:ea typeface="SimSun" pitchFamily="49" charset="-122"/>
                <a:cs typeface="Times New Roman" pitchFamily="18" charset="0"/>
              </a:rPr>
              <a:t>双学位项目的山东大学经济学院的本科生将在美国波特兰州立大学学习</a:t>
            </a:r>
            <a:r>
              <a:rPr lang="en-US" altLang="zh-CN" sz="1900" dirty="0" smtClean="0">
                <a:latin typeface="Calibri" pitchFamily="34" charset="0"/>
                <a:ea typeface="SimSun" pitchFamily="49" charset="-122"/>
                <a:cs typeface="Times New Roman" pitchFamily="18" charset="0"/>
              </a:rPr>
              <a:t>2</a:t>
            </a:r>
            <a:r>
              <a:rPr lang="zh-CN" altLang="en-US" sz="1900" dirty="0" smtClean="0">
                <a:latin typeface="Calibri" pitchFamily="34" charset="0"/>
                <a:ea typeface="SimSun" pitchFamily="49" charset="-122"/>
                <a:cs typeface="Times New Roman" pitchFamily="18" charset="0"/>
              </a:rPr>
              <a:t>年，并成功的完成了本科学位所要求的学术要求后，将可以获得中国山东大学和美国波特兰州立大学两个学士学位。</a:t>
            </a:r>
            <a:endParaRPr kumimoji="0" lang="en-US" sz="19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19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Students in the Dual Degree Program will begin by enrolling in the bachelor‘s program in </a:t>
            </a:r>
            <a:r>
              <a:rPr lang="en-US" sz="1900" dirty="0" smtClean="0">
                <a:latin typeface="Calibri" pitchFamily="34" charset="0"/>
                <a:ea typeface="SimSun" pitchFamily="49" charset="-122"/>
                <a:cs typeface="Times New Roman" pitchFamily="18" charset="0"/>
              </a:rPr>
              <a:t>b</a:t>
            </a:r>
            <a:r>
              <a:rPr kumimoji="0" lang="en-US" sz="19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usiness and finance  at </a:t>
            </a:r>
            <a:r>
              <a:rPr lang="en-US" sz="1900" dirty="0" smtClean="0">
                <a:latin typeface="Calibri" pitchFamily="34" charset="0"/>
                <a:ea typeface="SimSun" pitchFamily="49" charset="-122"/>
                <a:cs typeface="Times New Roman" pitchFamily="18" charset="0"/>
              </a:rPr>
              <a:t>SDU</a:t>
            </a:r>
            <a:r>
              <a:rPr kumimoji="0" lang="en-US" sz="19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and will follow the program of study established by SDU for two years. They will then travel to Portland for an estimated two years of study at PSU. The precise program length will depend upon the student's course preparation for the Business degree at PSU and the student's ability to successfully complete the PSU requirements for a bachelor's degree in a timely manner.</a:t>
            </a:r>
          </a:p>
          <a:p>
            <a:pPr marL="457200" marR="0" lvl="0" indent="-457200" algn="l" defTabSz="914400" rtl="0" eaLnBrk="0" fontAlgn="base" latinLnBrk="0" hangingPunct="0">
              <a:lnSpc>
                <a:spcPct val="100000"/>
              </a:lnSpc>
              <a:spcBef>
                <a:spcPct val="0"/>
              </a:spcBef>
              <a:spcAft>
                <a:spcPct val="0"/>
              </a:spcAft>
              <a:buClrTx/>
              <a:buSzTx/>
              <a:tabLst/>
            </a:pPr>
            <a:r>
              <a:rPr lang="en-US" sz="1900" dirty="0" smtClean="0">
                <a:latin typeface="Calibri" pitchFamily="34" charset="0"/>
                <a:ea typeface="SimSun" pitchFamily="49" charset="-122"/>
                <a:cs typeface="Times New Roman" pitchFamily="18" charset="0"/>
              </a:rPr>
              <a:t>	</a:t>
            </a:r>
            <a:r>
              <a:rPr lang="zh-CN" altLang="en-US" sz="1900" dirty="0" smtClean="0">
                <a:latin typeface="Calibri" pitchFamily="34" charset="0"/>
                <a:ea typeface="SimSun" pitchFamily="49" charset="-122"/>
                <a:cs typeface="Times New Roman" pitchFamily="18" charset="0"/>
              </a:rPr>
              <a:t>参加</a:t>
            </a:r>
            <a:r>
              <a:rPr lang="en-US" altLang="zh-CN" sz="1900" dirty="0" smtClean="0">
                <a:latin typeface="Calibri" pitchFamily="34" charset="0"/>
                <a:ea typeface="SimSun" pitchFamily="49" charset="-122"/>
                <a:cs typeface="Times New Roman" pitchFamily="18" charset="0"/>
              </a:rPr>
              <a:t>2+2</a:t>
            </a:r>
            <a:r>
              <a:rPr lang="zh-CN" altLang="en-US" sz="1900" dirty="0" smtClean="0">
                <a:latin typeface="Calibri" pitchFamily="34" charset="0"/>
                <a:ea typeface="SimSun" pitchFamily="49" charset="-122"/>
                <a:cs typeface="Times New Roman" pitchFamily="18" charset="0"/>
              </a:rPr>
              <a:t>双学位项目的学生将在中国山东大学经济学院的本科项目学习两年，然后到美国波特兰州立大学学习</a:t>
            </a:r>
            <a:r>
              <a:rPr lang="en-US" altLang="zh-CN" sz="1900" dirty="0" smtClean="0">
                <a:latin typeface="Calibri" pitchFamily="34" charset="0"/>
                <a:ea typeface="SimSun" pitchFamily="49" charset="-122"/>
                <a:cs typeface="Times New Roman" pitchFamily="18" charset="0"/>
              </a:rPr>
              <a:t>2</a:t>
            </a:r>
            <a:r>
              <a:rPr lang="zh-CN" altLang="en-US" sz="1900" dirty="0" smtClean="0">
                <a:latin typeface="Calibri" pitchFamily="34" charset="0"/>
                <a:ea typeface="SimSun" pitchFamily="49" charset="-122"/>
                <a:cs typeface="Times New Roman" pitchFamily="18" charset="0"/>
              </a:rPr>
              <a:t>年左右时间，学习时间的长短取决于学生在到达波特兰州立大学前的准备情况，以及学生本人的能力。</a:t>
            </a:r>
            <a:r>
              <a:rPr lang="en-US" sz="1900" dirty="0" smtClean="0">
                <a:latin typeface="Calibri" pitchFamily="34" charset="0"/>
                <a:ea typeface="SimSun" pitchFamily="49" charset="-122"/>
                <a:cs typeface="Times New Roman" pitchFamily="18" charset="0"/>
              </a:rPr>
              <a:t>	</a:t>
            </a:r>
            <a:endParaRPr kumimoji="0" lang="en-US" sz="19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29355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4" name="TextBox 3"/>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2" name="Group 4"/>
          <p:cNvGrpSpPr/>
          <p:nvPr/>
        </p:nvGrpSpPr>
        <p:grpSpPr>
          <a:xfrm>
            <a:off x="532484" y="454771"/>
            <a:ext cx="2857500" cy="1096427"/>
            <a:chOff x="246046" y="2666522"/>
            <a:chExt cx="2857500" cy="1096427"/>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7" name="TextBox 6"/>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1025" name="Rectangle 1"/>
          <p:cNvSpPr>
            <a:spLocks noChangeArrowheads="1"/>
          </p:cNvSpPr>
          <p:nvPr/>
        </p:nvSpPr>
        <p:spPr bwMode="auto">
          <a:xfrm>
            <a:off x="648928" y="2322305"/>
            <a:ext cx="10987549"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Under this 2+2 program, </a:t>
            </a:r>
            <a:r>
              <a:rPr lang="en-US" altLang="zh-CN" sz="2000" dirty="0" smtClean="0">
                <a:latin typeface="Cambria" pitchFamily="18" charset="0"/>
                <a:ea typeface="SimSun" pitchFamily="49" charset="-122"/>
                <a:cs typeface="Times New Roman" pitchFamily="18" charset="0"/>
              </a:rPr>
              <a:t>SDU </a:t>
            </a:r>
            <a:r>
              <a:rPr kumimoji="0" 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students would complete 2 years in China and 2 years at PSU. Students completing this program, at their completion, would earn 2 degrees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A Bachelors of Arts in Business from PSU</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A Bachelors  of Economics from SDU</a:t>
            </a:r>
          </a:p>
          <a:p>
            <a:pPr marL="457200" marR="0" lvl="0" indent="-45720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按照</a:t>
            </a:r>
            <a:r>
              <a:rPr kumimoji="0" lang="en-US" altLang="zh-CN"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2+2</a:t>
            </a:r>
            <a:r>
              <a:rPr kumimoji="0" lang="zh-CN" alt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项目的安排，参加</a:t>
            </a:r>
            <a:r>
              <a:rPr kumimoji="0" lang="en-US" altLang="zh-CN"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2+2</a:t>
            </a:r>
            <a:r>
              <a:rPr kumimoji="0" lang="zh-CN" alt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项目的山东大学经济学院的学生将在山东大学学习</a:t>
            </a:r>
            <a:r>
              <a:rPr kumimoji="0" lang="en-US" altLang="zh-CN"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2</a:t>
            </a:r>
            <a:r>
              <a:rPr kumimoji="0" lang="zh-CN" alt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年，然后到美国波特兰州立大学学习</a:t>
            </a:r>
            <a:r>
              <a:rPr kumimoji="0" lang="en-US" altLang="zh-CN"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2</a:t>
            </a:r>
            <a:r>
              <a:rPr kumimoji="0" lang="zh-CN" alt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年，成功的完成本科学业后，将获得</a:t>
            </a:r>
            <a:r>
              <a:rPr kumimoji="0" lang="en-US" altLang="zh-CN"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2</a:t>
            </a:r>
            <a:r>
              <a:rPr kumimoji="0" lang="zh-CN" alt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个学士学位：</a:t>
            </a:r>
            <a:endParaRPr kumimoji="0" lang="zh-CN" alt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zh-CN" alt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美国波特兰州立大学商业管理学士学位</a:t>
            </a:r>
            <a:endParaRPr kumimoji="0" lang="zh-CN" alt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zh-CN" alt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中国</a:t>
            </a:r>
            <a:r>
              <a:rPr lang="zh-CN" altLang="en-US" sz="2000" dirty="0" smtClean="0">
                <a:latin typeface="Cambria" pitchFamily="18" charset="0"/>
                <a:ea typeface="SimSun" pitchFamily="49" charset="-122"/>
                <a:cs typeface="Times New Roman" pitchFamily="18" charset="0"/>
              </a:rPr>
              <a:t>山东大学经济学</a:t>
            </a:r>
            <a:r>
              <a:rPr kumimoji="0" lang="zh-CN" altLang="en-US" sz="2000" b="0" i="0" u="none" strike="noStrike" cap="none" normalizeH="0" baseline="0" dirty="0" smtClean="0">
                <a:ln>
                  <a:noFill/>
                </a:ln>
                <a:solidFill>
                  <a:schemeClr val="tx1"/>
                </a:solidFill>
                <a:effectLst/>
                <a:latin typeface="Cambria" pitchFamily="18" charset="0"/>
                <a:ea typeface="SimSun" pitchFamily="49" charset="-122"/>
                <a:cs typeface="Times New Roman" pitchFamily="18" charset="0"/>
              </a:rPr>
              <a:t>学士学位</a:t>
            </a:r>
            <a:endParaRPr kumimoji="0" lang="zh-CN" alt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29355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4" name="TextBox 3"/>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2" name="Group 4"/>
          <p:cNvGrpSpPr/>
          <p:nvPr/>
        </p:nvGrpSpPr>
        <p:grpSpPr>
          <a:xfrm>
            <a:off x="532484" y="454771"/>
            <a:ext cx="2857500" cy="1096427"/>
            <a:chOff x="246046" y="2666522"/>
            <a:chExt cx="2857500" cy="1096427"/>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7" name="TextBox 6"/>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5" name="Rectangle 1"/>
          <p:cNvSpPr>
            <a:spLocks noChangeArrowheads="1"/>
          </p:cNvSpPr>
          <p:nvPr/>
        </p:nvSpPr>
        <p:spPr bwMode="auto">
          <a:xfrm>
            <a:off x="613534" y="1605693"/>
            <a:ext cx="11008196"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fontAlgn="base">
              <a:spcBef>
                <a:spcPct val="0"/>
              </a:spcBef>
              <a:spcAft>
                <a:spcPct val="0"/>
              </a:spcAft>
              <a:buFont typeface="Wingdings" pitchFamily="2" charset="2"/>
              <a:buChar char="v"/>
            </a:pPr>
            <a:r>
              <a:rPr lang="en-US" sz="2200" dirty="0" smtClean="0">
                <a:latin typeface="Calibri" pitchFamily="34" charset="0"/>
                <a:ea typeface="SimSun" pitchFamily="49" charset="-122"/>
                <a:cs typeface="Times New Roman" pitchFamily="18" charset="0"/>
              </a:rPr>
              <a:t>Students accepted by PSU will come to Portland and enroll in PSU beginning in the fall Quarter. Students will take approximately 45 credits per year of undergraduate coursework in agreement with their degree objectives in consultation with their advisor in the School of Business, according to the following model:</a:t>
            </a:r>
          </a:p>
          <a:p>
            <a:pPr marL="457200" lvl="0" indent="-457200" fontAlgn="base">
              <a:spcBef>
                <a:spcPct val="0"/>
              </a:spcBef>
              <a:spcAft>
                <a:spcPct val="0"/>
              </a:spcAft>
            </a:pPr>
            <a:r>
              <a:rPr lang="en-US" sz="2200" dirty="0" smtClean="0">
                <a:latin typeface="Calibri" pitchFamily="34" charset="0"/>
                <a:ea typeface="SimSun" pitchFamily="49" charset="-122"/>
                <a:cs typeface="Times New Roman" pitchFamily="18" charset="0"/>
              </a:rPr>
              <a:t>	Fall Quarter:	15 credits</a:t>
            </a:r>
          </a:p>
          <a:p>
            <a:pPr marL="457200" lvl="0" indent="-457200" fontAlgn="base">
              <a:spcBef>
                <a:spcPct val="0"/>
              </a:spcBef>
              <a:spcAft>
                <a:spcPct val="0"/>
              </a:spcAft>
            </a:pPr>
            <a:r>
              <a:rPr lang="en-US" sz="2200" dirty="0" smtClean="0">
                <a:latin typeface="Calibri" pitchFamily="34" charset="0"/>
                <a:ea typeface="SimSun" pitchFamily="49" charset="-122"/>
                <a:cs typeface="Times New Roman" pitchFamily="18" charset="0"/>
              </a:rPr>
              <a:t>	Winter Quarter:	15 credits</a:t>
            </a:r>
          </a:p>
          <a:p>
            <a:pPr marL="457200" lvl="0" indent="-457200" fontAlgn="base">
              <a:spcBef>
                <a:spcPct val="0"/>
              </a:spcBef>
              <a:spcAft>
                <a:spcPct val="0"/>
              </a:spcAft>
            </a:pPr>
            <a:r>
              <a:rPr lang="en-US" sz="2200" dirty="0" smtClean="0">
                <a:latin typeface="Calibri" pitchFamily="34" charset="0"/>
                <a:ea typeface="SimSun" pitchFamily="49" charset="-122"/>
                <a:cs typeface="Times New Roman" pitchFamily="18" charset="0"/>
              </a:rPr>
              <a:t>	Spring Quarter:	15 credits</a:t>
            </a:r>
          </a:p>
          <a:p>
            <a:pPr marL="457200" marR="0" lvl="0" indent="-457200" algn="l" defTabSz="914400" rtl="0" eaLnBrk="1" fontAlgn="base" latinLnBrk="0" hangingPunct="1">
              <a:lnSpc>
                <a:spcPct val="100000"/>
              </a:lnSpc>
              <a:spcBef>
                <a:spcPct val="0"/>
              </a:spcBef>
              <a:spcAft>
                <a:spcPct val="0"/>
              </a:spcAft>
              <a:buClrTx/>
              <a:buSzTx/>
              <a:tabLst/>
            </a:pPr>
            <a:r>
              <a:rPr lang="en-US" sz="2200" dirty="0" smtClean="0">
                <a:latin typeface="Calibri" pitchFamily="34" charset="0"/>
                <a:ea typeface="SimSun" pitchFamily="49" charset="-122"/>
                <a:cs typeface="Times New Roman" pitchFamily="18" charset="0"/>
              </a:rPr>
              <a:t>	2</a:t>
            </a:r>
            <a:r>
              <a:rPr lang="en-US" altLang="zh-CN" sz="2200" dirty="0" smtClean="0">
                <a:latin typeface="Calibri" pitchFamily="34" charset="0"/>
                <a:ea typeface="SimSun" pitchFamily="49" charset="-122"/>
                <a:cs typeface="Times New Roman" pitchFamily="18" charset="0"/>
              </a:rPr>
              <a:t>+2</a:t>
            </a:r>
            <a:r>
              <a:rPr lang="zh-CN" altLang="en-US" sz="2200" dirty="0" smtClean="0">
                <a:latin typeface="Calibri" pitchFamily="34" charset="0"/>
                <a:ea typeface="SimSun" pitchFamily="49" charset="-122"/>
                <a:cs typeface="Times New Roman" pitchFamily="18" charset="0"/>
              </a:rPr>
              <a:t>项目的学生将于秋季入学，入学后将在商学院指导老师的指导下，每年需要完成大约</a:t>
            </a:r>
            <a:r>
              <a:rPr lang="en-US" altLang="zh-CN" sz="2200" dirty="0" smtClean="0">
                <a:latin typeface="Calibri" pitchFamily="34" charset="0"/>
                <a:ea typeface="SimSun" pitchFamily="49" charset="-122"/>
                <a:cs typeface="Times New Roman" pitchFamily="18" charset="0"/>
              </a:rPr>
              <a:t>45</a:t>
            </a:r>
            <a:r>
              <a:rPr lang="zh-CN" altLang="en-US" sz="2200" dirty="0" smtClean="0">
                <a:latin typeface="Calibri" pitchFamily="34" charset="0"/>
                <a:ea typeface="SimSun" pitchFamily="49" charset="-122"/>
                <a:cs typeface="Times New Roman" pitchFamily="18" charset="0"/>
              </a:rPr>
              <a:t>学分的本科项目课程，以保证成功的完成学士学位所需要的全部课程。课程安排如下：</a:t>
            </a:r>
            <a:endParaRPr lang="en-US" altLang="zh-CN" sz="2200" dirty="0" smtClean="0">
              <a:latin typeface="Calibri" pitchFamily="34" charset="0"/>
              <a:ea typeface="SimSun" pitchFamily="49" charset="-122"/>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tabLst/>
            </a:pPr>
            <a:r>
              <a:rPr kumimoji="0" lang="en-US"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秋季：</a:t>
            </a:r>
            <a:r>
              <a:rPr kumimoji="0" lang="en-US" altLang="zh-CN"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15</a:t>
            </a:r>
            <a:r>
              <a:rPr kumimoji="0" lang="zh-CN" altLang="en-US"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个学分</a:t>
            </a:r>
            <a:endParaRPr kumimoji="0" lang="en-US" altLang="zh-CN"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tabLst/>
            </a:pPr>
            <a:r>
              <a:rPr lang="en-US" sz="2200" dirty="0" smtClean="0">
                <a:latin typeface="Calibri" pitchFamily="34" charset="0"/>
                <a:ea typeface="SimSun" pitchFamily="49" charset="-122"/>
                <a:cs typeface="Times New Roman" pitchFamily="18" charset="0"/>
              </a:rPr>
              <a:t>	</a:t>
            </a:r>
            <a:r>
              <a:rPr lang="zh-CN" altLang="en-US" sz="2200" dirty="0" smtClean="0">
                <a:latin typeface="Calibri" pitchFamily="34" charset="0"/>
                <a:ea typeface="SimSun" pitchFamily="49" charset="-122"/>
                <a:cs typeface="Times New Roman" pitchFamily="18" charset="0"/>
              </a:rPr>
              <a:t>冬季：</a:t>
            </a:r>
            <a:r>
              <a:rPr lang="en-US" altLang="zh-CN" sz="2200" dirty="0" smtClean="0">
                <a:latin typeface="Calibri" pitchFamily="34" charset="0"/>
                <a:ea typeface="SimSun" pitchFamily="49" charset="-122"/>
                <a:cs typeface="Times New Roman" pitchFamily="18" charset="0"/>
              </a:rPr>
              <a:t>	15</a:t>
            </a:r>
            <a:r>
              <a:rPr lang="zh-CN" altLang="en-US" sz="2200" dirty="0" smtClean="0">
                <a:latin typeface="Calibri" pitchFamily="34" charset="0"/>
                <a:ea typeface="SimSun" pitchFamily="49" charset="-122"/>
                <a:cs typeface="Times New Roman" pitchFamily="18" charset="0"/>
              </a:rPr>
              <a:t>个学分</a:t>
            </a:r>
            <a:endParaRPr lang="en-US" altLang="zh-CN" sz="2200" dirty="0" smtClean="0">
              <a:latin typeface="Calibri" pitchFamily="34" charset="0"/>
              <a:ea typeface="SimSun" pitchFamily="49" charset="-122"/>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tabLst/>
            </a:pPr>
            <a:r>
              <a:rPr kumimoji="0" lang="en-US"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春季</a:t>
            </a:r>
            <a:r>
              <a:rPr kumimoji="0" lang="en-US" altLang="zh-CN"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15</a:t>
            </a:r>
            <a:r>
              <a:rPr kumimoji="0" lang="zh-CN" altLang="en-US"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个学分</a:t>
            </a:r>
            <a:endParaRPr kumimoji="0" lang="en-US" sz="22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29355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4" name="TextBox 3"/>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2" name="Group 4"/>
          <p:cNvGrpSpPr/>
          <p:nvPr/>
        </p:nvGrpSpPr>
        <p:grpSpPr>
          <a:xfrm>
            <a:off x="532484" y="454771"/>
            <a:ext cx="2857500" cy="1096427"/>
            <a:chOff x="246046" y="2666522"/>
            <a:chExt cx="2857500" cy="1096427"/>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7" name="TextBox 6"/>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5" name="Rectangle 1"/>
          <p:cNvSpPr>
            <a:spLocks noChangeArrowheads="1"/>
          </p:cNvSpPr>
          <p:nvPr/>
        </p:nvSpPr>
        <p:spPr bwMode="auto">
          <a:xfrm>
            <a:off x="608616" y="1960509"/>
            <a:ext cx="11204841"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Program Admission </a:t>
            </a:r>
            <a:r>
              <a:rPr kumimoji="0" lang="zh-CN" altLang="en-US" sz="2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项目录取：</a:t>
            </a:r>
            <a:endParaRPr kumimoji="0" lang="en-US" sz="20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457200" lvl="0" indent="-457200" eaLnBrk="0" fontAlgn="base" hangingPunct="0">
              <a:spcBef>
                <a:spcPct val="0"/>
              </a:spcBef>
              <a:spcAft>
                <a:spcPct val="0"/>
              </a:spcAft>
            </a:pPr>
            <a:endParaRPr kumimoji="0" lang="en-US" sz="800" b="1"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457200" lvl="0" indent="-457200" eaLnBrk="0" fontAlgn="base" hangingPunct="0">
              <a:spcBef>
                <a:spcPct val="0"/>
              </a:spcBef>
              <a:spcAft>
                <a:spcPct val="0"/>
              </a:spcAft>
              <a:buFont typeface="Wingdings" pitchFamily="2" charset="2"/>
              <a:buChar char="v"/>
            </a:pPr>
            <a:r>
              <a:rPr lang="en-US" altLang="zh-CN" sz="1900" dirty="0" smtClean="0">
                <a:latin typeface="Calibri" pitchFamily="34" charset="0"/>
                <a:ea typeface="SimSun" pitchFamily="49" charset="-122"/>
                <a:cs typeface="Times New Roman" pitchFamily="18" charset="0"/>
              </a:rPr>
              <a:t>SDU</a:t>
            </a:r>
            <a:r>
              <a:rPr lang="en-US" sz="1900" dirty="0" smtClean="0">
                <a:latin typeface="Calibri" pitchFamily="34" charset="0"/>
                <a:ea typeface="SimSun" pitchFamily="49" charset="-122"/>
                <a:cs typeface="Times New Roman" pitchFamily="18" charset="0"/>
              </a:rPr>
              <a:t> students desiring to enter the Dual Degree Program will apply for admission as transfer students into the B.S. program in Business Administration at PSU during Fall Term of their second year of study at </a:t>
            </a:r>
            <a:r>
              <a:rPr lang="en-US" altLang="zh-CN" sz="1900" dirty="0" smtClean="0">
                <a:latin typeface="Calibri" pitchFamily="34" charset="0"/>
                <a:ea typeface="SimSun" pitchFamily="49" charset="-122"/>
                <a:cs typeface="Times New Roman" pitchFamily="18" charset="0"/>
              </a:rPr>
              <a:t>SDU</a:t>
            </a:r>
            <a:r>
              <a:rPr lang="en-US" sz="1900" dirty="0" smtClean="0">
                <a:latin typeface="Calibri" pitchFamily="34" charset="0"/>
                <a:ea typeface="SimSun" pitchFamily="49" charset="-122"/>
                <a:cs typeface="Times New Roman" pitchFamily="18" charset="0"/>
              </a:rPr>
              <a:t>.</a:t>
            </a:r>
          </a:p>
          <a:p>
            <a:pPr marL="457200" lvl="0" indent="-457200" eaLnBrk="0" fontAlgn="base" hangingPunct="0">
              <a:spcBef>
                <a:spcPct val="0"/>
              </a:spcBef>
              <a:spcAft>
                <a:spcPct val="0"/>
              </a:spcAft>
            </a:pPr>
            <a:r>
              <a:rPr lang="en-US" sz="1900" dirty="0" smtClean="0">
                <a:latin typeface="Calibri" pitchFamily="34" charset="0"/>
                <a:ea typeface="SimSun" pitchFamily="49" charset="-122"/>
                <a:cs typeface="Times New Roman" pitchFamily="18" charset="0"/>
              </a:rPr>
              <a:t>	</a:t>
            </a:r>
            <a:r>
              <a:rPr lang="zh-CN" altLang="en-US" sz="1900" dirty="0" smtClean="0">
                <a:latin typeface="Calibri" pitchFamily="34" charset="0"/>
                <a:ea typeface="SimSun" pitchFamily="49" charset="-122"/>
                <a:cs typeface="Times New Roman" pitchFamily="18" charset="0"/>
              </a:rPr>
              <a:t>希望参加</a:t>
            </a:r>
            <a:r>
              <a:rPr lang="en-US" altLang="zh-CN" sz="1900" dirty="0" smtClean="0">
                <a:latin typeface="Calibri" pitchFamily="34" charset="0"/>
                <a:ea typeface="SimSun" pitchFamily="49" charset="-122"/>
                <a:cs typeface="Times New Roman" pitchFamily="18" charset="0"/>
              </a:rPr>
              <a:t>2+2</a:t>
            </a:r>
            <a:r>
              <a:rPr lang="zh-CN" altLang="en-US" sz="1900" dirty="0" smtClean="0">
                <a:latin typeface="Calibri" pitchFamily="34" charset="0"/>
                <a:ea typeface="SimSun" pitchFamily="49" charset="-122"/>
                <a:cs typeface="Times New Roman" pitchFamily="18" charset="0"/>
              </a:rPr>
              <a:t>项目的山东大学的学生将在进入山东大学学习的第二年，申请秋季入学的，作为转读生的波特兰州立大学商学院学士学位项目</a:t>
            </a:r>
            <a:r>
              <a:rPr lang="zh-CN" altLang="en-US" sz="1900" dirty="0" smtClean="0">
                <a:latin typeface="+mj-ea"/>
                <a:cs typeface="Times New Roman" pitchFamily="18" charset="0"/>
              </a:rPr>
              <a:t>。</a:t>
            </a:r>
            <a:endParaRPr lang="en-US" altLang="zh-CN" sz="1900" dirty="0" smtClean="0">
              <a:latin typeface="+mj-ea"/>
              <a:cs typeface="Times New Roman" pitchFamily="18" charset="0"/>
            </a:endParaRPr>
          </a:p>
          <a:p>
            <a:pPr marL="457200" lvl="0" indent="-457200" eaLnBrk="0" fontAlgn="base" hangingPunct="0">
              <a:spcBef>
                <a:spcPct val="0"/>
              </a:spcBef>
              <a:spcAft>
                <a:spcPct val="0"/>
              </a:spcAft>
            </a:pPr>
            <a:endParaRPr lang="en-US" sz="1900" dirty="0" smtClean="0">
              <a:latin typeface="Arial" pitchFamily="34" charset="0"/>
              <a:cs typeface="Arial" pitchFamily="34" charset="0"/>
            </a:endParaRPr>
          </a:p>
          <a:p>
            <a:pPr marL="457200" lvl="0" indent="-457200" eaLnBrk="0" fontAlgn="base" hangingPunct="0">
              <a:spcBef>
                <a:spcPct val="0"/>
              </a:spcBef>
              <a:spcAft>
                <a:spcPct val="0"/>
              </a:spcAft>
              <a:buFont typeface="Wingdings" pitchFamily="2" charset="2"/>
              <a:buChar char="v"/>
            </a:pPr>
            <a:r>
              <a:rPr lang="en-US" sz="1900" dirty="0" smtClean="0">
                <a:latin typeface="Calibri" pitchFamily="34" charset="0"/>
                <a:ea typeface="SimSun" pitchFamily="49" charset="-122"/>
                <a:cs typeface="Times New Roman" pitchFamily="18" charset="0"/>
              </a:rPr>
              <a:t>Students accepted by PSU must meet all regular and international admission criteria for undergraduate study in the School of Business during Fall Term of their second year of study at </a:t>
            </a:r>
            <a:r>
              <a:rPr lang="en-US" altLang="zh-CN" sz="1900" dirty="0" smtClean="0">
                <a:latin typeface="Calibri" pitchFamily="34" charset="0"/>
                <a:ea typeface="SimSun" pitchFamily="49" charset="-122"/>
                <a:cs typeface="Times New Roman" pitchFamily="18" charset="0"/>
              </a:rPr>
              <a:t>SDU</a:t>
            </a:r>
            <a:r>
              <a:rPr lang="en-US" sz="1900" dirty="0" smtClean="0">
                <a:latin typeface="Calibri" pitchFamily="34" charset="0"/>
                <a:ea typeface="SimSun" pitchFamily="49" charset="-122"/>
                <a:cs typeface="Times New Roman" pitchFamily="18" charset="0"/>
              </a:rPr>
              <a:t>. Admissions criteria include presenting evidence of satisfactory academic progress and a minimum TOEFL, IELTS, or PSU English Placement Exam score consistent with PSU and School of Business international admissions policies. Students are requested to pay US $50.00 non-refundable application fee.</a:t>
            </a:r>
          </a:p>
          <a:p>
            <a:pPr marL="457200" lvl="0" indent="-457200" eaLnBrk="0" fontAlgn="base" hangingPunct="0">
              <a:spcBef>
                <a:spcPct val="0"/>
              </a:spcBef>
              <a:spcAft>
                <a:spcPct val="0"/>
              </a:spcAft>
            </a:pPr>
            <a:r>
              <a:rPr lang="en-US" sz="1900" dirty="0" smtClean="0">
                <a:latin typeface="Calibri" pitchFamily="34" charset="0"/>
                <a:ea typeface="SimSun" pitchFamily="49" charset="-122"/>
                <a:cs typeface="Times New Roman" pitchFamily="18" charset="0"/>
              </a:rPr>
              <a:t>	</a:t>
            </a:r>
            <a:r>
              <a:rPr lang="zh-CN" altLang="en-US" sz="1900" dirty="0" smtClean="0">
                <a:latin typeface="Calibri" pitchFamily="34" charset="0"/>
                <a:ea typeface="SimSun" pitchFamily="49" charset="-122"/>
                <a:cs typeface="Times New Roman" pitchFamily="18" charset="0"/>
              </a:rPr>
              <a:t>被录取的学生必须达到波特兰州立大学国际学生录取的标准，录取标准包括学术成绩的要求和英语语言的要求。学生需缴纳</a:t>
            </a:r>
            <a:r>
              <a:rPr lang="en-US" altLang="zh-CN" sz="1900" dirty="0" smtClean="0">
                <a:latin typeface="Calibri" pitchFamily="34" charset="0"/>
                <a:ea typeface="SimSun" pitchFamily="49" charset="-122"/>
                <a:cs typeface="Times New Roman" pitchFamily="18" charset="0"/>
              </a:rPr>
              <a:t>50</a:t>
            </a:r>
            <a:r>
              <a:rPr lang="zh-CN" altLang="en-US" sz="1900" dirty="0" smtClean="0">
                <a:latin typeface="Calibri" pitchFamily="34" charset="0"/>
                <a:ea typeface="SimSun" pitchFamily="49" charset="-122"/>
                <a:cs typeface="Times New Roman" pitchFamily="18" charset="0"/>
              </a:rPr>
              <a:t>美元申请费。</a:t>
            </a:r>
            <a:endParaRPr lang="en-US" sz="1900" dirty="0" smtClean="0">
              <a:latin typeface="Arial" pitchFamily="34" charset="0"/>
              <a:cs typeface="Arial" pitchFamily="34" charset="0"/>
            </a:endParaRPr>
          </a:p>
          <a:p>
            <a:pPr marL="457200" lvl="0" indent="-457200" eaLnBrk="0" fontAlgn="base" hangingPunct="0">
              <a:spcBef>
                <a:spcPct val="0"/>
              </a:spcBef>
              <a:spcAft>
                <a:spcPct val="0"/>
              </a:spcAft>
              <a:buFont typeface="Wingdings" pitchFamily="2" charset="2"/>
              <a:buChar char="v"/>
            </a:pPr>
            <a:endParaRPr lang="en-US" sz="2000" dirty="0" smtClean="0">
              <a:latin typeface="Calibri" pitchFamily="34" charset="0"/>
              <a:ea typeface="SimSun" pitchFamily="49" charset="-122"/>
              <a:cs typeface="Times New Roman" pitchFamily="18" charset="0"/>
            </a:endParaRPr>
          </a:p>
          <a:p>
            <a:pPr marL="457200" lvl="0" indent="-457200" eaLnBrk="0" fontAlgn="base" hangingPunct="0">
              <a:spcBef>
                <a:spcPct val="0"/>
              </a:spcBef>
              <a:spcAft>
                <a:spcPct val="0"/>
              </a:spcAft>
            </a:pPr>
            <a:r>
              <a:rPr lang="en-US" sz="2000" dirty="0" smtClean="0">
                <a:latin typeface="Calibri" pitchFamily="34" charset="0"/>
                <a:ea typeface="SimSun" pitchFamily="49" charset="-122"/>
                <a:cs typeface="Times New Roman" pitchFamily="18" charset="0"/>
              </a:rPr>
              <a:t>	</a:t>
            </a:r>
            <a:endParaRPr lang="en-US" sz="2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293550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4" name="TextBox 3"/>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2" name="Group 4"/>
          <p:cNvGrpSpPr/>
          <p:nvPr/>
        </p:nvGrpSpPr>
        <p:grpSpPr>
          <a:xfrm>
            <a:off x="532484" y="454771"/>
            <a:ext cx="2857500" cy="1096427"/>
            <a:chOff x="246046" y="2666522"/>
            <a:chExt cx="2857500" cy="1096427"/>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7" name="TextBox 6"/>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51201" name="Rectangle 1"/>
          <p:cNvSpPr>
            <a:spLocks noChangeArrowheads="1"/>
          </p:cNvSpPr>
          <p:nvPr/>
        </p:nvSpPr>
        <p:spPr bwMode="auto">
          <a:xfrm>
            <a:off x="630156" y="1893831"/>
            <a:ext cx="10917383"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buFont typeface="Wingdings" pitchFamily="2" charset="2"/>
              <a:buChar char="v"/>
            </a:pPr>
            <a:r>
              <a:rPr lang="en-US" altLang="zh-CN" sz="2000" dirty="0" smtClean="0"/>
              <a:t>A</a:t>
            </a:r>
            <a:r>
              <a:rPr lang="en-US" sz="2000" dirty="0" smtClean="0"/>
              <a:t> cumulative (overall) grade point average (GPA) of 2.25 </a:t>
            </a:r>
            <a:r>
              <a:rPr lang="en-US" sz="2000" dirty="0" smtClean="0">
                <a:latin typeface="Calibri" pitchFamily="34" charset="0"/>
                <a:ea typeface="Calibri" pitchFamily="34" charset="0"/>
                <a:cs typeface="Times New Roman" pitchFamily="18" charset="0"/>
              </a:rPr>
              <a:t>(*as assessed by PSU’s International Evaluation Team) or better during in all of their undergraduate courses at </a:t>
            </a:r>
            <a:r>
              <a:rPr lang="en-US" altLang="zh-CN" sz="2000" dirty="0" smtClean="0">
                <a:latin typeface="Calibri" pitchFamily="34" charset="0"/>
                <a:ea typeface="Calibri" pitchFamily="34" charset="0"/>
                <a:cs typeface="Times New Roman" pitchFamily="18" charset="0"/>
              </a:rPr>
              <a:t>SDU</a:t>
            </a:r>
            <a:r>
              <a:rPr lang="en-US" sz="2000" dirty="0" smtClean="0">
                <a:latin typeface="Calibri" pitchFamily="34" charset="0"/>
                <a:ea typeface="Calibri" pitchFamily="34" charset="0"/>
                <a:cs typeface="Times New Roman" pitchFamily="18" charset="0"/>
              </a:rPr>
              <a:t>.</a:t>
            </a:r>
            <a:r>
              <a:rPr lang="en-US" sz="2000" dirty="0" smtClean="0"/>
              <a:t>  </a:t>
            </a:r>
          </a:p>
          <a:p>
            <a:pPr marL="457200" lvl="0" indent="-457200" eaLnBrk="0" fontAlgn="base" hangingPunct="0">
              <a:spcBef>
                <a:spcPct val="0"/>
              </a:spcBef>
              <a:spcAft>
                <a:spcPct val="0"/>
              </a:spcAft>
            </a:pPr>
            <a:r>
              <a:rPr lang="en-US" altLang="zh-CN" sz="2000" dirty="0" smtClean="0">
                <a:latin typeface="Arial" pitchFamily="34" charset="0"/>
                <a:cs typeface="Arial" pitchFamily="34" charset="0"/>
              </a:rPr>
              <a:t>	</a:t>
            </a:r>
            <a:r>
              <a:rPr lang="zh-CN" altLang="en-US" sz="2000" dirty="0" smtClean="0">
                <a:latin typeface="Arial" pitchFamily="34" charset="0"/>
                <a:cs typeface="Arial" pitchFamily="34" charset="0"/>
              </a:rPr>
              <a:t>大学前两年在山东大学的成绩绩点</a:t>
            </a:r>
            <a:r>
              <a:rPr lang="en-US" altLang="zh-CN" sz="2000" dirty="0" smtClean="0">
                <a:latin typeface="Times New Roman" pitchFamily="18" charset="0"/>
                <a:cs typeface="Times New Roman" pitchFamily="18" charset="0"/>
              </a:rPr>
              <a:t>GPA</a:t>
            </a:r>
            <a:r>
              <a:rPr lang="zh-CN" altLang="en-US" sz="2000" dirty="0" smtClean="0">
                <a:latin typeface="Arial" pitchFamily="34" charset="0"/>
                <a:cs typeface="Arial" pitchFamily="34" charset="0"/>
              </a:rPr>
              <a:t>到达</a:t>
            </a:r>
            <a:r>
              <a:rPr lang="en-US" altLang="zh-CN" sz="2000" dirty="0" smtClean="0">
                <a:latin typeface="Times New Roman" pitchFamily="18" charset="0"/>
                <a:cs typeface="Times New Roman" pitchFamily="18" charset="0"/>
              </a:rPr>
              <a:t>2.25,</a:t>
            </a:r>
            <a:r>
              <a:rPr lang="zh-CN" altLang="en-US" sz="2000" dirty="0" smtClean="0">
                <a:latin typeface="Times New Roman" pitchFamily="18" charset="0"/>
                <a:cs typeface="Times New Roman" pitchFamily="18" charset="0"/>
              </a:rPr>
              <a:t>或者高于</a:t>
            </a:r>
            <a:r>
              <a:rPr lang="en-US" altLang="zh-CN" sz="2000" dirty="0" smtClean="0">
                <a:latin typeface="Times New Roman" pitchFamily="18" charset="0"/>
                <a:cs typeface="Times New Roman" pitchFamily="18" charset="0"/>
              </a:rPr>
              <a:t>2.25 (</a:t>
            </a:r>
            <a:r>
              <a:rPr lang="zh-CN" altLang="en-US" sz="2000" dirty="0" smtClean="0">
                <a:latin typeface="Times New Roman" pitchFamily="18" charset="0"/>
                <a:cs typeface="Times New Roman" pitchFamily="18" charset="0"/>
              </a:rPr>
              <a:t>成绩绩点由波特兰州立大学国际办公室的评估小组评估）</a:t>
            </a:r>
            <a:r>
              <a:rPr lang="zh-CN" altLang="en-US" sz="2000" dirty="0" smtClean="0">
                <a:latin typeface="Arial" pitchFamily="34" charset="0"/>
                <a:cs typeface="Arial" pitchFamily="34" charset="0"/>
              </a:rPr>
              <a:t>。</a:t>
            </a:r>
            <a:endParaRPr lang="en-US" sz="2000" dirty="0" smtClean="0"/>
          </a:p>
          <a:p>
            <a:pPr lvl="0" indent="515938" eaLnBrk="0" fontAlgn="base" hangingPunct="0">
              <a:spcBef>
                <a:spcPct val="0"/>
              </a:spcBef>
              <a:spcAft>
                <a:spcPct val="0"/>
              </a:spcAft>
              <a:buFont typeface="Wingdings" pitchFamily="2" charset="2"/>
              <a:buChar char="v"/>
              <a:tabLst>
                <a:tab pos="457200" algn="l"/>
              </a:tabLst>
            </a:pPr>
            <a:endParaRPr lang="en-US" sz="2000" dirty="0" smtClean="0"/>
          </a:p>
          <a:p>
            <a:pPr lvl="0" indent="515938" eaLnBrk="0" fontAlgn="base" hangingPunct="0">
              <a:spcBef>
                <a:spcPct val="0"/>
              </a:spcBef>
              <a:spcAft>
                <a:spcPct val="0"/>
              </a:spcAft>
              <a:buFont typeface="Wingdings" pitchFamily="2" charset="2"/>
              <a:buChar char="v"/>
              <a:tabLst>
                <a:tab pos="457200" algn="l"/>
              </a:tabLst>
            </a:pPr>
            <a:r>
              <a:rPr lang="en-US" sz="2000" dirty="0" smtClean="0"/>
              <a:t>An official TOEFL or IELTS Score. </a:t>
            </a:r>
          </a:p>
          <a:p>
            <a:pPr lvl="0" indent="515938" eaLnBrk="0" fontAlgn="base" hangingPunct="0">
              <a:spcBef>
                <a:spcPct val="0"/>
              </a:spcBef>
              <a:spcAft>
                <a:spcPct val="0"/>
              </a:spcAft>
              <a:tabLst>
                <a:tab pos="457200" algn="l"/>
              </a:tabLst>
            </a:pPr>
            <a:r>
              <a:rPr lang="en-US" sz="2000" dirty="0" smtClean="0"/>
              <a:t>TOEFL IBT 71, with a minimum of 15 in reading and writing,</a:t>
            </a:r>
          </a:p>
          <a:p>
            <a:pPr lvl="0" indent="515938" eaLnBrk="0" fontAlgn="base" hangingPunct="0">
              <a:spcBef>
                <a:spcPct val="0"/>
              </a:spcBef>
              <a:spcAft>
                <a:spcPct val="0"/>
              </a:spcAft>
              <a:tabLst>
                <a:tab pos="457200" algn="l"/>
              </a:tabLst>
            </a:pPr>
            <a:r>
              <a:rPr lang="en-US" sz="2000" dirty="0" smtClean="0"/>
              <a:t>or </a:t>
            </a:r>
            <a:r>
              <a:rPr lang="en-US" altLang="zh-CN" sz="2000" dirty="0" smtClean="0"/>
              <a:t>m</a:t>
            </a:r>
            <a:r>
              <a:rPr lang="en-US" sz="2000" dirty="0" smtClean="0"/>
              <a:t>inimum 6.0 on the IELTS exam, with a minimum of 6.0 on reading and writing.</a:t>
            </a:r>
          </a:p>
          <a:p>
            <a:pPr indent="515938" eaLnBrk="0" fontAlgn="base" hangingPunct="0">
              <a:spcBef>
                <a:spcPct val="0"/>
              </a:spcBef>
              <a:spcAft>
                <a:spcPct val="0"/>
              </a:spcAft>
              <a:tabLst>
                <a:tab pos="457200" algn="l"/>
              </a:tabLst>
            </a:pPr>
            <a:r>
              <a:rPr lang="zh-CN" altLang="en-US" sz="2000" dirty="0" smtClean="0"/>
              <a:t>英语成绩：</a:t>
            </a:r>
            <a:r>
              <a:rPr lang="en-US" altLang="zh-CN" sz="2000" dirty="0" smtClean="0"/>
              <a:t>	</a:t>
            </a:r>
            <a:r>
              <a:rPr lang="zh-CN" altLang="en-US" sz="2000" dirty="0" smtClean="0"/>
              <a:t>托福总分</a:t>
            </a:r>
            <a:r>
              <a:rPr lang="en-US" altLang="zh-CN" sz="2000" dirty="0" smtClean="0"/>
              <a:t>71</a:t>
            </a:r>
            <a:r>
              <a:rPr lang="zh-CN" altLang="en-US" sz="2000" dirty="0" smtClean="0"/>
              <a:t>，阅读和写作</a:t>
            </a:r>
            <a:r>
              <a:rPr lang="en-US" altLang="zh-CN" sz="2000" dirty="0" smtClean="0"/>
              <a:t>15</a:t>
            </a:r>
            <a:r>
              <a:rPr lang="zh-CN" altLang="en-US" sz="2000" dirty="0" smtClean="0"/>
              <a:t>分；</a:t>
            </a:r>
            <a:endParaRPr lang="en-US" altLang="zh-CN" sz="2000" dirty="0" smtClean="0"/>
          </a:p>
          <a:p>
            <a:pPr indent="515938" eaLnBrk="0" fontAlgn="base" hangingPunct="0">
              <a:spcBef>
                <a:spcPct val="0"/>
              </a:spcBef>
              <a:spcAft>
                <a:spcPct val="0"/>
              </a:spcAft>
              <a:tabLst>
                <a:tab pos="457200" algn="l"/>
              </a:tabLst>
            </a:pPr>
            <a:r>
              <a:rPr lang="en-US" altLang="zh-CN" sz="2000" dirty="0" smtClean="0"/>
              <a:t>		</a:t>
            </a:r>
            <a:r>
              <a:rPr lang="zh-CN" altLang="en-US" sz="2000" dirty="0" smtClean="0"/>
              <a:t>雅思总分</a:t>
            </a:r>
            <a:r>
              <a:rPr lang="en-US" altLang="zh-CN" sz="2000" dirty="0" smtClean="0"/>
              <a:t>6.0</a:t>
            </a:r>
            <a:r>
              <a:rPr lang="zh-CN" altLang="en-US" sz="2000" dirty="0" smtClean="0"/>
              <a:t>，阅读和写作</a:t>
            </a:r>
            <a:r>
              <a:rPr lang="en-US" altLang="zh-CN" sz="2000" dirty="0" smtClean="0"/>
              <a:t>6.0</a:t>
            </a:r>
            <a:r>
              <a:rPr lang="zh-CN" altLang="en-US" sz="2000" dirty="0" smtClean="0"/>
              <a:t>以上。</a:t>
            </a:r>
          </a:p>
          <a:p>
            <a:pPr lvl="0" indent="515938" eaLnBrk="0" fontAlgn="base" hangingPunct="0">
              <a:spcBef>
                <a:spcPct val="0"/>
              </a:spcBef>
              <a:spcAft>
                <a:spcPct val="0"/>
              </a:spcAft>
              <a:buFont typeface="+mj-lt"/>
              <a:buAutoNum type="arabicPeriod"/>
              <a:tabLst>
                <a:tab pos="457200" algn="l"/>
              </a:tabLst>
            </a:pPr>
            <a:endParaRPr lang="en-US" sz="2000" dirty="0" smtClean="0"/>
          </a:p>
          <a:p>
            <a:pPr lvl="0" indent="515938" eaLnBrk="0" fontAlgn="base" hangingPunct="0">
              <a:spcBef>
                <a:spcPct val="0"/>
              </a:spcBef>
              <a:spcAft>
                <a:spcPct val="0"/>
              </a:spcAft>
              <a:buFont typeface="+mj-lt"/>
              <a:buAutoNum type="arabicPeriod"/>
              <a:tabLst>
                <a:tab pos="457200" algn="l"/>
              </a:tabLst>
            </a:pPr>
            <a:endParaRPr lang="en-US" altLang="zh-CN" sz="2000" dirty="0" smtClean="0">
              <a:latin typeface="Calibri" pitchFamily="34" charset="0"/>
              <a:ea typeface="SimSun" pitchFamily="49" charset="-122"/>
              <a:cs typeface="Times New Roman" pitchFamily="18" charset="0"/>
            </a:endParaRPr>
          </a:p>
          <a:p>
            <a:pPr marR="0" lvl="0" indent="515938" algn="l" defTabSz="914400" rtl="0" eaLnBrk="0" fontAlgn="base" latinLnBrk="0" hangingPunct="0">
              <a:lnSpc>
                <a:spcPct val="100000"/>
              </a:lnSpc>
              <a:spcBef>
                <a:spcPct val="0"/>
              </a:spcBef>
              <a:spcAft>
                <a:spcPct val="0"/>
              </a:spcAft>
              <a:buClrTx/>
              <a:buSzTx/>
              <a:tabLst>
                <a:tab pos="457200" algn="l"/>
              </a:tabLst>
            </a:pPr>
            <a:endParaRPr lang="en-US" altLang="zh-CN" sz="2000" dirty="0" smtClean="0">
              <a:latin typeface="Calibri" pitchFamily="34" charset="0"/>
              <a:ea typeface="SimSun" pitchFamily="49" charset="-122"/>
              <a:cs typeface="Times New Roman" pitchFamily="18" charset="0"/>
            </a:endParaRPr>
          </a:p>
          <a:p>
            <a:pPr marR="0" lvl="0" indent="515938" algn="l" defTabSz="914400" rtl="0" eaLnBrk="0" fontAlgn="base" latinLnBrk="0" hangingPunct="0">
              <a:lnSpc>
                <a:spcPct val="100000"/>
              </a:lnSpc>
              <a:spcBef>
                <a:spcPct val="0"/>
              </a:spcBef>
              <a:spcAft>
                <a:spcPct val="0"/>
              </a:spcAft>
              <a:buClrTx/>
              <a:buSzTx/>
              <a:tabLst>
                <a:tab pos="457200" algn="l"/>
              </a:tabLst>
            </a:pPr>
            <a:endParaRPr lang="en-US" altLang="zh-CN" sz="2000" dirty="0" smtClean="0">
              <a:latin typeface="Calibri" pitchFamily="34" charset="0"/>
              <a:ea typeface="SimSun" pitchFamily="49" charset="-122"/>
              <a:cs typeface="Times New Roman" pitchFamily="18" charset="0"/>
            </a:endParaRPr>
          </a:p>
          <a:p>
            <a:pPr marR="0" lvl="0" indent="515938" algn="l" defTabSz="914400" rtl="0" eaLnBrk="0" fontAlgn="base" latinLnBrk="0" hangingPunct="0">
              <a:lnSpc>
                <a:spcPct val="100000"/>
              </a:lnSpc>
              <a:spcBef>
                <a:spcPct val="0"/>
              </a:spcBef>
              <a:spcAft>
                <a:spcPct val="0"/>
              </a:spcAft>
              <a:buClrTx/>
              <a:buSzTx/>
              <a:tabLst>
                <a:tab pos="457200" algn="l"/>
              </a:tabLst>
            </a:pPr>
            <a:endParaRPr lang="en-US" altLang="zh-CN" sz="2000" dirty="0" smtClean="0">
              <a:latin typeface="Calibri" pitchFamily="34" charset="0"/>
              <a:ea typeface="SimSun" pitchFamily="49" charset="-122"/>
              <a:cs typeface="Times New Roman" pitchFamily="18" charset="0"/>
            </a:endParaRPr>
          </a:p>
          <a:p>
            <a:pPr marR="0" lvl="0" indent="515938" algn="l" defTabSz="914400" rtl="0" eaLnBrk="0" fontAlgn="base" latinLnBrk="0" hangingPunct="0">
              <a:lnSpc>
                <a:spcPct val="100000"/>
              </a:lnSpc>
              <a:spcBef>
                <a:spcPct val="0"/>
              </a:spcBef>
              <a:spcAft>
                <a:spcPct val="0"/>
              </a:spcAft>
              <a:buClrTx/>
              <a:buSzTx/>
              <a:tabLst>
                <a:tab pos="457200" algn="l"/>
              </a:tabLst>
            </a:pPr>
            <a:endParaRPr lang="en-US" altLang="zh-CN" sz="2000" dirty="0" smtClean="0">
              <a:latin typeface="Calibri" pitchFamily="34" charset="0"/>
              <a:ea typeface="SimSun" pitchFamily="49" charset="-122"/>
              <a:cs typeface="Times New Roman" pitchFamily="18" charset="0"/>
            </a:endParaRPr>
          </a:p>
          <a:p>
            <a:pPr marR="0" lvl="0" indent="515938" algn="l" defTabSz="914400" rtl="0" eaLnBrk="0" fontAlgn="base" latinLnBrk="0" hangingPunct="0">
              <a:lnSpc>
                <a:spcPct val="100000"/>
              </a:lnSpc>
              <a:spcBef>
                <a:spcPct val="0"/>
              </a:spcBef>
              <a:spcAft>
                <a:spcPct val="0"/>
              </a:spcAft>
              <a:buClrTx/>
              <a:buSzTx/>
              <a:tabLst>
                <a:tab pos="457200" algn="l"/>
              </a:tabLst>
            </a:pPr>
            <a:endParaRPr kumimoji="0" lang="zh-CN" alt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29355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4" name="TextBox 3"/>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2" name="Group 4"/>
          <p:cNvGrpSpPr/>
          <p:nvPr/>
        </p:nvGrpSpPr>
        <p:grpSpPr>
          <a:xfrm>
            <a:off x="532484" y="454771"/>
            <a:ext cx="2857500" cy="1096427"/>
            <a:chOff x="246046" y="2666522"/>
            <a:chExt cx="2857500" cy="1096427"/>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7" name="TextBox 6"/>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sp>
        <p:nvSpPr>
          <p:cNvPr id="5" name="Rectangle 1"/>
          <p:cNvSpPr>
            <a:spLocks noChangeArrowheads="1"/>
          </p:cNvSpPr>
          <p:nvPr/>
        </p:nvSpPr>
        <p:spPr bwMode="auto">
          <a:xfrm>
            <a:off x="608616" y="1732757"/>
            <a:ext cx="11204841" cy="54107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eaLnBrk="0" fontAlgn="base" hangingPunct="0">
              <a:spcBef>
                <a:spcPct val="0"/>
              </a:spcBef>
              <a:spcAft>
                <a:spcPct val="0"/>
              </a:spcAft>
              <a:buFont typeface="Wingdings" pitchFamily="2" charset="2"/>
              <a:buChar char="v"/>
            </a:pPr>
            <a:r>
              <a:rPr lang="en-US" altLang="zh-CN" sz="2000" dirty="0" smtClean="0">
                <a:latin typeface="Calibri" pitchFamily="34" charset="0"/>
                <a:ea typeface="SimSun" pitchFamily="49" charset="-122"/>
                <a:cs typeface="Times New Roman" pitchFamily="18" charset="0"/>
              </a:rPr>
              <a:t>Upon completion of their degree program at PSU, students may return to Shandong or they may apply to a graduate program at PSU or other universities. </a:t>
            </a:r>
          </a:p>
          <a:p>
            <a:pPr marL="457200" lvl="0" indent="-457200" eaLnBrk="0" fontAlgn="base" hangingPunct="0">
              <a:spcBef>
                <a:spcPct val="0"/>
              </a:spcBef>
              <a:spcAft>
                <a:spcPct val="0"/>
              </a:spcAft>
            </a:pPr>
            <a:r>
              <a:rPr lang="en-US" sz="2000" dirty="0" smtClean="0">
                <a:latin typeface="Calibri" pitchFamily="34" charset="0"/>
                <a:ea typeface="SimSun" pitchFamily="49" charset="-122"/>
                <a:cs typeface="Times New Roman" pitchFamily="18" charset="0"/>
              </a:rPr>
              <a:t>	</a:t>
            </a:r>
            <a:r>
              <a:rPr lang="zh-CN" altLang="en-US" sz="2000" dirty="0" smtClean="0">
                <a:latin typeface="Calibri" pitchFamily="34" charset="0"/>
                <a:ea typeface="SimSun" pitchFamily="49" charset="-122"/>
                <a:cs typeface="Times New Roman" pitchFamily="18" charset="0"/>
              </a:rPr>
              <a:t>学生们在波特兰州立大学完成学士学位后，可以回到山东，也可以申请波特兰州立大</a:t>
            </a:r>
            <a:r>
              <a:rPr lang="zh-CN" altLang="en-US" sz="2000" dirty="0" smtClean="0">
                <a:latin typeface="Calibri" pitchFamily="34" charset="0"/>
                <a:ea typeface="SimSun" pitchFamily="49" charset="-122"/>
                <a:cs typeface="Times New Roman" pitchFamily="18" charset="0"/>
              </a:rPr>
              <a:t>学</a:t>
            </a:r>
            <a:r>
              <a:rPr lang="zh-CN" altLang="en-US" sz="2000" dirty="0" smtClean="0">
                <a:latin typeface="Calibri" pitchFamily="34" charset="0"/>
                <a:ea typeface="SimSun" pitchFamily="49" charset="-122"/>
                <a:cs typeface="Times New Roman" pitchFamily="18" charset="0"/>
              </a:rPr>
              <a:t>或</a:t>
            </a:r>
            <a:r>
              <a:rPr lang="zh-CN" altLang="en-US" sz="2000" dirty="0" smtClean="0">
                <a:latin typeface="Calibri" pitchFamily="34" charset="0"/>
                <a:ea typeface="SimSun" pitchFamily="49" charset="-122"/>
                <a:cs typeface="Times New Roman" pitchFamily="18" charset="0"/>
              </a:rPr>
              <a:t>者美国其他大学</a:t>
            </a:r>
            <a:r>
              <a:rPr lang="zh-CN" altLang="en-US" sz="2000" dirty="0" smtClean="0">
                <a:latin typeface="Calibri" pitchFamily="34" charset="0"/>
                <a:ea typeface="SimSun" pitchFamily="49" charset="-122"/>
                <a:cs typeface="Times New Roman" pitchFamily="18" charset="0"/>
              </a:rPr>
              <a:t>的</a:t>
            </a:r>
            <a:r>
              <a:rPr lang="zh-CN" altLang="en-US" sz="2000" dirty="0" smtClean="0">
                <a:latin typeface="Calibri" pitchFamily="34" charset="0"/>
                <a:ea typeface="SimSun" pitchFamily="49" charset="-122"/>
                <a:cs typeface="Times New Roman" pitchFamily="18" charset="0"/>
              </a:rPr>
              <a:t>研究生项目。</a:t>
            </a:r>
            <a:endParaRPr lang="en-US" altLang="zh-CN" sz="2000" dirty="0" smtClean="0">
              <a:latin typeface="Calibri" pitchFamily="34" charset="0"/>
              <a:ea typeface="SimSun" pitchFamily="49" charset="-122"/>
              <a:cs typeface="Times New Roman" pitchFamily="18" charset="0"/>
            </a:endParaRPr>
          </a:p>
          <a:p>
            <a:pPr marL="457200" lvl="0" indent="-457200" eaLnBrk="0" fontAlgn="base" hangingPunct="0">
              <a:spcBef>
                <a:spcPct val="0"/>
              </a:spcBef>
              <a:spcAft>
                <a:spcPct val="0"/>
              </a:spcAft>
            </a:pPr>
            <a:endParaRPr lang="en-US" altLang="zh-CN" sz="2000" dirty="0" smtClean="0">
              <a:latin typeface="Calibri" pitchFamily="34" charset="0"/>
              <a:ea typeface="SimSun" pitchFamily="49" charset="-122"/>
              <a:cs typeface="Times New Roman" pitchFamily="18" charset="0"/>
            </a:endParaRPr>
          </a:p>
          <a:p>
            <a:pPr marL="457200" lvl="0" indent="-457200" eaLnBrk="0" fontAlgn="base" hangingPunct="0">
              <a:spcBef>
                <a:spcPct val="0"/>
              </a:spcBef>
              <a:spcAft>
                <a:spcPct val="0"/>
              </a:spcAft>
              <a:buFont typeface="Wingdings" pitchFamily="2" charset="2"/>
              <a:buChar char="v"/>
            </a:pPr>
            <a:r>
              <a:rPr lang="en-US" altLang="zh-CN" sz="2000" dirty="0" smtClean="0">
                <a:ea typeface="宋体" pitchFamily="49" charset="-122"/>
              </a:rPr>
              <a:t>While studying at the Portland State University, the students of 2+2 program can apply for the graduate programs in the US or UK universities. Business Management Core (BMC) program of the School of Business will give assistance on graduate school application strategy, GMAT and TOEFL preparation strategy, and counsel each student individually on the choice of schools, content of application package, and application strategy. </a:t>
            </a:r>
          </a:p>
          <a:p>
            <a:pPr>
              <a:lnSpc>
                <a:spcPct val="80000"/>
              </a:lnSpc>
            </a:pPr>
            <a:endParaRPr lang="en-US" altLang="zh-CN" sz="700" dirty="0" smtClean="0">
              <a:latin typeface="Times New Roman" pitchFamily="18" charset="0"/>
              <a:ea typeface="宋体" pitchFamily="49" charset="-122"/>
            </a:endParaRPr>
          </a:p>
          <a:p>
            <a:pPr marL="457200" indent="-457200">
              <a:lnSpc>
                <a:spcPct val="80000"/>
              </a:lnSpc>
            </a:pPr>
            <a:r>
              <a:rPr lang="en-US" altLang="zh-CN" sz="2000" dirty="0" smtClean="0">
                <a:latin typeface="Times New Roman" pitchFamily="18" charset="0"/>
                <a:ea typeface="宋体" pitchFamily="49" charset="-122"/>
              </a:rPr>
              <a:t>	</a:t>
            </a:r>
            <a:r>
              <a:rPr lang="zh-CN" altLang="en-US" sz="2000" dirty="0" smtClean="0">
                <a:latin typeface="Times New Roman" pitchFamily="18" charset="0"/>
                <a:ea typeface="宋体" pitchFamily="49" charset="-122"/>
              </a:rPr>
              <a:t>山东大学的学生在波特兰</a:t>
            </a:r>
            <a:r>
              <a:rPr lang="zh-CN" altLang="en-US" sz="2000" dirty="0" smtClean="0">
                <a:ea typeface="宋体" pitchFamily="49" charset="-122"/>
              </a:rPr>
              <a:t>州立</a:t>
            </a:r>
            <a:r>
              <a:rPr lang="zh-CN" altLang="en-US" sz="2000" dirty="0" smtClean="0">
                <a:latin typeface="Times New Roman" pitchFamily="18" charset="0"/>
                <a:ea typeface="宋体" pitchFamily="49" charset="-122"/>
              </a:rPr>
              <a:t>大学商学院</a:t>
            </a:r>
            <a:r>
              <a:rPr lang="en-US" altLang="zh-CN" sz="2000" dirty="0" smtClean="0">
                <a:latin typeface="Times New Roman" pitchFamily="18" charset="0"/>
                <a:ea typeface="宋体" pitchFamily="49" charset="-122"/>
              </a:rPr>
              <a:t>2+2</a:t>
            </a:r>
            <a:r>
              <a:rPr lang="zh-CN" altLang="en-US" sz="2000" dirty="0" smtClean="0">
                <a:latin typeface="Times New Roman" pitchFamily="18" charset="0"/>
                <a:ea typeface="宋体" pitchFamily="49" charset="-122"/>
              </a:rPr>
              <a:t>项目学习期间可以申请美国或者英国的各个大学经济，金融类的硕士学位研究生</a:t>
            </a:r>
            <a:r>
              <a:rPr lang="en-US" altLang="zh-CN" sz="2000" dirty="0" smtClean="0">
                <a:latin typeface="Times New Roman" pitchFamily="18" charset="0"/>
                <a:ea typeface="宋体" pitchFamily="49" charset="-122"/>
              </a:rPr>
              <a:t>. </a:t>
            </a:r>
            <a:r>
              <a:rPr lang="zh-CN" altLang="en-US" sz="2000" dirty="0" smtClean="0">
                <a:latin typeface="Times New Roman" pitchFamily="18" charset="0"/>
                <a:ea typeface="宋体" pitchFamily="49" charset="-122"/>
              </a:rPr>
              <a:t>波特兰州立大学商学院</a:t>
            </a:r>
            <a:r>
              <a:rPr lang="en-US" altLang="zh-CN" sz="2000" dirty="0" smtClean="0">
                <a:latin typeface="Times New Roman" pitchFamily="18" charset="0"/>
                <a:ea typeface="宋体" pitchFamily="49" charset="-122"/>
              </a:rPr>
              <a:t>BMC</a:t>
            </a:r>
            <a:r>
              <a:rPr lang="zh-CN" altLang="en-US" sz="2000" dirty="0" smtClean="0">
                <a:latin typeface="Times New Roman" pitchFamily="18" charset="0"/>
                <a:ea typeface="宋体" pitchFamily="49" charset="-122"/>
              </a:rPr>
              <a:t>项目将给与学生全方位的帮助，帮助学生了解申请美国大学研究生项目的程序和策略</a:t>
            </a:r>
            <a:r>
              <a:rPr lang="en-US" altLang="zh-CN" sz="2000" dirty="0" smtClean="0">
                <a:latin typeface="Times New Roman" pitchFamily="18" charset="0"/>
                <a:ea typeface="宋体" pitchFamily="49" charset="-122"/>
              </a:rPr>
              <a:t>, </a:t>
            </a:r>
            <a:r>
              <a:rPr lang="zh-CN" altLang="en-US" sz="2000" dirty="0" smtClean="0">
                <a:latin typeface="Times New Roman" pitchFamily="18" charset="0"/>
                <a:ea typeface="宋体" pitchFamily="49" charset="-122"/>
              </a:rPr>
              <a:t>成功的通过</a:t>
            </a:r>
            <a:r>
              <a:rPr lang="en-US" altLang="zh-CN" sz="2000" dirty="0" smtClean="0">
                <a:latin typeface="Times New Roman" pitchFamily="18" charset="0"/>
                <a:ea typeface="宋体" pitchFamily="49" charset="-122"/>
              </a:rPr>
              <a:t>GMAT/GRE</a:t>
            </a:r>
            <a:r>
              <a:rPr lang="zh-CN" altLang="en-US" sz="2000" dirty="0" smtClean="0">
                <a:latin typeface="Times New Roman" pitchFamily="18" charset="0"/>
                <a:ea typeface="宋体" pitchFamily="49" charset="-122"/>
              </a:rPr>
              <a:t>和</a:t>
            </a:r>
            <a:r>
              <a:rPr lang="en-US" altLang="zh-CN" sz="2000" dirty="0" smtClean="0">
                <a:latin typeface="Times New Roman" pitchFamily="18" charset="0"/>
                <a:ea typeface="宋体" pitchFamily="49" charset="-122"/>
              </a:rPr>
              <a:t>TOEFL</a:t>
            </a:r>
            <a:r>
              <a:rPr lang="zh-CN" altLang="en-US" sz="2000" dirty="0" smtClean="0">
                <a:latin typeface="Times New Roman" pitchFamily="18" charset="0"/>
                <a:ea typeface="宋体" pitchFamily="49" charset="-122"/>
              </a:rPr>
              <a:t>考试的策略</a:t>
            </a:r>
            <a:r>
              <a:rPr lang="en-US" altLang="zh-CN" sz="2000" dirty="0" smtClean="0">
                <a:latin typeface="Times New Roman" pitchFamily="18" charset="0"/>
                <a:ea typeface="宋体" pitchFamily="49" charset="-122"/>
              </a:rPr>
              <a:t>, </a:t>
            </a:r>
            <a:r>
              <a:rPr lang="zh-CN" altLang="en-US" sz="2000" dirty="0" smtClean="0">
                <a:latin typeface="Times New Roman" pitchFamily="18" charset="0"/>
                <a:ea typeface="宋体" pitchFamily="49" charset="-122"/>
              </a:rPr>
              <a:t>并根据每个学生的具体情况给予个别的关于选择学校专业</a:t>
            </a:r>
            <a:r>
              <a:rPr lang="en-US" altLang="zh-CN" sz="2000" dirty="0" smtClean="0">
                <a:latin typeface="Times New Roman" pitchFamily="18" charset="0"/>
                <a:ea typeface="宋体" pitchFamily="49" charset="-122"/>
              </a:rPr>
              <a:t>, </a:t>
            </a:r>
            <a:r>
              <a:rPr lang="zh-CN" altLang="en-US" sz="2000" dirty="0" smtClean="0">
                <a:latin typeface="Times New Roman" pitchFamily="18" charset="0"/>
                <a:ea typeface="宋体" pitchFamily="49" charset="-122"/>
              </a:rPr>
              <a:t>申请步骤</a:t>
            </a:r>
            <a:r>
              <a:rPr lang="en-US" altLang="zh-CN" sz="2000" dirty="0" smtClean="0">
                <a:latin typeface="Times New Roman" pitchFamily="18" charset="0"/>
                <a:ea typeface="宋体" pitchFamily="49" charset="-122"/>
              </a:rPr>
              <a:t>, </a:t>
            </a:r>
            <a:r>
              <a:rPr lang="zh-CN" altLang="en-US" sz="2000" dirty="0" smtClean="0">
                <a:latin typeface="Times New Roman" pitchFamily="18" charset="0"/>
                <a:ea typeface="宋体" pitchFamily="49" charset="-122"/>
              </a:rPr>
              <a:t>和申请的策略方面的辅导</a:t>
            </a:r>
            <a:r>
              <a:rPr lang="en-US" altLang="zh-CN" sz="2000" dirty="0" smtClean="0">
                <a:latin typeface="Times New Roman" pitchFamily="18" charset="0"/>
                <a:ea typeface="宋体" pitchFamily="49" charset="-122"/>
              </a:rPr>
              <a:t>.</a:t>
            </a:r>
            <a:endParaRPr lang="en-US" sz="2000" dirty="0" smtClean="0"/>
          </a:p>
          <a:p>
            <a:pPr marL="457200" lvl="0" indent="-457200" eaLnBrk="0" fontAlgn="base" hangingPunct="0">
              <a:spcBef>
                <a:spcPct val="0"/>
              </a:spcBef>
              <a:spcAft>
                <a:spcPct val="0"/>
              </a:spcAft>
              <a:buFont typeface="Wingdings" pitchFamily="2" charset="2"/>
              <a:buChar char="v"/>
            </a:pPr>
            <a:endParaRPr lang="en-US" sz="2000" dirty="0" smtClean="0">
              <a:latin typeface="Calibri" pitchFamily="34" charset="0"/>
              <a:ea typeface="SimSun" pitchFamily="49" charset="-122"/>
              <a:cs typeface="Times New Roman" pitchFamily="18" charset="0"/>
            </a:endParaRPr>
          </a:p>
          <a:p>
            <a:pPr marL="457200" lvl="0" indent="-457200" eaLnBrk="0" fontAlgn="base" hangingPunct="0">
              <a:spcBef>
                <a:spcPct val="0"/>
              </a:spcBef>
              <a:spcAft>
                <a:spcPct val="0"/>
              </a:spcAft>
            </a:pPr>
            <a:r>
              <a:rPr lang="en-US" sz="2000" dirty="0" smtClean="0">
                <a:latin typeface="Calibri" pitchFamily="34" charset="0"/>
                <a:ea typeface="SimSun" pitchFamily="49" charset="-122"/>
                <a:cs typeface="Times New Roman" pitchFamily="18" charset="0"/>
              </a:rPr>
              <a:t>	</a:t>
            </a:r>
            <a:endParaRPr lang="en-US" sz="2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29355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800" b="1" dirty="0" smtClean="0"/>
              <a:t>Introduction to Portland</a:t>
            </a:r>
            <a:endParaRPr lang="zh-CN" altLang="en-US" sz="4800" b="1" dirty="0"/>
          </a:p>
        </p:txBody>
      </p:sp>
      <p:sp>
        <p:nvSpPr>
          <p:cNvPr id="3" name="Text Placeholder 2"/>
          <p:cNvSpPr>
            <a:spLocks noGrp="1"/>
          </p:cNvSpPr>
          <p:nvPr>
            <p:ph type="body" idx="1"/>
          </p:nvPr>
        </p:nvSpPr>
        <p:spPr/>
        <p:txBody>
          <a:bodyPr>
            <a:normAutofit/>
          </a:bodyPr>
          <a:lstStyle/>
          <a:p>
            <a:r>
              <a:rPr lang="zh-CN" altLang="en-US" sz="4000" b="1" dirty="0" smtClean="0"/>
              <a:t>波特兰市简介</a:t>
            </a:r>
            <a:endParaRPr lang="zh-CN" altLang="en-US" sz="4000" b="1" dirty="0"/>
          </a:p>
        </p:txBody>
      </p:sp>
    </p:spTree>
    <p:extLst>
      <p:ext uri="{BB962C8B-B14F-4D97-AF65-F5344CB8AC3E}">
        <p14:creationId xmlns:p14="http://schemas.microsoft.com/office/powerpoint/2010/main" xmlns="" val="418727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2484" y="286440"/>
            <a:ext cx="11252353" cy="1264758"/>
            <a:chOff x="532484" y="286440"/>
            <a:chExt cx="11252353" cy="1264758"/>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3" name="TextBox 2"/>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4" name="Group 4"/>
            <p:cNvGrpSpPr/>
            <p:nvPr/>
          </p:nvGrpSpPr>
          <p:grpSpPr>
            <a:xfrm>
              <a:off x="532484" y="454771"/>
              <a:ext cx="2857500" cy="1096427"/>
              <a:chOff x="246046" y="2666522"/>
              <a:chExt cx="2857500" cy="1096427"/>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6" name="TextBox 5"/>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grpSp>
      <p:sp>
        <p:nvSpPr>
          <p:cNvPr id="9" name="TextBox 8"/>
          <p:cNvSpPr txBox="1"/>
          <p:nvPr/>
        </p:nvSpPr>
        <p:spPr>
          <a:xfrm>
            <a:off x="545691" y="1622324"/>
            <a:ext cx="11164530" cy="2862322"/>
          </a:xfrm>
          <a:prstGeom prst="rect">
            <a:avLst/>
          </a:prstGeom>
          <a:noFill/>
        </p:spPr>
        <p:txBody>
          <a:bodyPr wrap="square" rtlCol="0">
            <a:spAutoFit/>
          </a:bodyPr>
          <a:lstStyle/>
          <a:p>
            <a:r>
              <a:rPr lang="en-US" altLang="zh-CN" sz="2000" b="1" dirty="0" smtClean="0"/>
              <a:t>Program Costs </a:t>
            </a:r>
            <a:r>
              <a:rPr lang="zh-CN" altLang="en-US" sz="2000" b="1" dirty="0" smtClean="0"/>
              <a:t>项目费用：</a:t>
            </a:r>
            <a:endParaRPr lang="en-US" altLang="zh-CN" sz="2000" b="1" dirty="0" smtClean="0"/>
          </a:p>
          <a:p>
            <a:endParaRPr lang="en-US" altLang="zh-CN" sz="2000" dirty="0" smtClean="0"/>
          </a:p>
          <a:p>
            <a:pPr marL="342900" indent="-342900">
              <a:buFont typeface="Wingdings" panose="05000000000000000000" pitchFamily="2" charset="2"/>
              <a:buChar char=""/>
            </a:pPr>
            <a:r>
              <a:rPr lang="en-US" altLang="zh-CN" sz="2000" dirty="0" smtClean="0"/>
              <a:t>At </a:t>
            </a:r>
            <a:r>
              <a:rPr lang="en-US" altLang="zh-CN" sz="2000" dirty="0"/>
              <a:t>PSU, students enrolled in the </a:t>
            </a:r>
            <a:r>
              <a:rPr lang="en-US" altLang="zh-CN" sz="2000" dirty="0" smtClean="0"/>
              <a:t>PSU/SDU Dual program </a:t>
            </a:r>
            <a:r>
              <a:rPr lang="en-US" altLang="zh-CN" sz="2000" dirty="0"/>
              <a:t>will pay PSU non-resident tuition and will be responsible for all regular PSU </a:t>
            </a:r>
            <a:r>
              <a:rPr lang="en-US" altLang="zh-CN" sz="2000" dirty="0" smtClean="0"/>
              <a:t>fees, including but not limited to: application fee, technology fee, differential </a:t>
            </a:r>
            <a:r>
              <a:rPr lang="en-US" altLang="zh-CN" sz="2000" dirty="0"/>
              <a:t>tuition levels for courses offered by the School of </a:t>
            </a:r>
            <a:r>
              <a:rPr lang="en-US" altLang="zh-CN" sz="2000" dirty="0" smtClean="0"/>
              <a:t>Business, etc. </a:t>
            </a:r>
          </a:p>
          <a:p>
            <a:pPr marL="354013"/>
            <a:r>
              <a:rPr lang="zh-CN" altLang="en-US" sz="2000" dirty="0" smtClean="0"/>
              <a:t>参加</a:t>
            </a:r>
            <a:r>
              <a:rPr lang="en-US" altLang="zh-CN" sz="2000" dirty="0" smtClean="0"/>
              <a:t>2+2</a:t>
            </a:r>
            <a:r>
              <a:rPr lang="zh-CN" altLang="en-US" sz="2000" dirty="0" smtClean="0"/>
              <a:t>项目的学生应按照波特</a:t>
            </a:r>
            <a:r>
              <a:rPr lang="zh-CN" altLang="en-US" sz="2000" dirty="0"/>
              <a:t>兰州立大</a:t>
            </a:r>
            <a:r>
              <a:rPr lang="zh-CN" altLang="en-US" sz="2000" dirty="0" smtClean="0"/>
              <a:t>学商学院非居民学费和杂费标准支付学费，</a:t>
            </a:r>
            <a:r>
              <a:rPr lang="en-US" altLang="zh-CN" sz="2000" dirty="0" smtClean="0"/>
              <a:t>2013-2014</a:t>
            </a:r>
            <a:r>
              <a:rPr lang="zh-CN" altLang="en-US" sz="2000" dirty="0" smtClean="0"/>
              <a:t>年学杂费预计如下：</a:t>
            </a:r>
            <a:endParaRPr lang="en-US" altLang="zh-CN" sz="2000" dirty="0" smtClean="0"/>
          </a:p>
          <a:p>
            <a:pPr marL="354013"/>
            <a:endParaRPr lang="en-US" altLang="zh-CN" sz="2000" dirty="0" smtClean="0"/>
          </a:p>
          <a:p>
            <a:pPr marL="354013"/>
            <a:endParaRPr lang="en-US" altLang="zh-CN" sz="2000" dirty="0"/>
          </a:p>
        </p:txBody>
      </p:sp>
      <p:graphicFrame>
        <p:nvGraphicFramePr>
          <p:cNvPr id="10" name="Table 9"/>
          <p:cNvGraphicFramePr>
            <a:graphicFrameLocks noGrp="1"/>
          </p:cNvGraphicFramePr>
          <p:nvPr>
            <p:extLst>
              <p:ext uri="{D42A27DB-BD31-4B8C-83A1-F6EECF244321}">
                <p14:modId xmlns="" xmlns:p14="http://schemas.microsoft.com/office/powerpoint/2010/main" val="1925476593"/>
              </p:ext>
            </p:extLst>
          </p:nvPr>
        </p:nvGraphicFramePr>
        <p:xfrm>
          <a:off x="1386348" y="3978067"/>
          <a:ext cx="9866671" cy="2286000"/>
        </p:xfrm>
        <a:graphic>
          <a:graphicData uri="http://schemas.openxmlformats.org/drawingml/2006/table">
            <a:tbl>
              <a:tblPr firstRow="1" bandRow="1">
                <a:tableStyleId>{5C22544A-7EE6-4342-B048-85BDC9FD1C3A}</a:tableStyleId>
              </a:tblPr>
              <a:tblGrid>
                <a:gridCol w="1002891"/>
                <a:gridCol w="3392129"/>
                <a:gridCol w="1976283"/>
                <a:gridCol w="1946788"/>
                <a:gridCol w="1548580"/>
              </a:tblGrid>
              <a:tr h="370840">
                <a:tc gridSpan="5">
                  <a:txBody>
                    <a:bodyPr/>
                    <a:lstStyle/>
                    <a:p>
                      <a:pPr algn="l"/>
                      <a:r>
                        <a:rPr lang="en-US" altLang="zh-CN" sz="2000" b="0" dirty="0" smtClean="0">
                          <a:solidFill>
                            <a:schemeClr val="bg1"/>
                          </a:solidFill>
                        </a:rPr>
                        <a:t>Estimated Tuition &amp; Fees / Year</a:t>
                      </a:r>
                      <a:r>
                        <a:rPr lang="en-US" altLang="zh-CN" sz="2000" b="0" baseline="0" dirty="0" smtClean="0">
                          <a:solidFill>
                            <a:schemeClr val="bg1"/>
                          </a:solidFill>
                        </a:rPr>
                        <a:t>                            2013-2014</a:t>
                      </a:r>
                      <a:r>
                        <a:rPr lang="zh-CN" altLang="en-US" sz="2000" b="0" baseline="0" dirty="0" smtClean="0">
                          <a:solidFill>
                            <a:schemeClr val="bg1"/>
                          </a:solidFill>
                        </a:rPr>
                        <a:t>年</a:t>
                      </a:r>
                      <a:r>
                        <a:rPr lang="zh-CN" altLang="en-US" sz="2000" b="0" dirty="0" smtClean="0">
                          <a:solidFill>
                            <a:schemeClr val="bg1"/>
                          </a:solidFill>
                        </a:rPr>
                        <a:t>学杂费总计</a:t>
                      </a:r>
                      <a:endParaRPr lang="zh-CN" altLang="en-US" sz="2000" b="0" dirty="0">
                        <a:solidFill>
                          <a:schemeClr val="bg1"/>
                        </a:solidFill>
                      </a:endParaRPr>
                    </a:p>
                  </a:txBody>
                  <a:tcPr>
                    <a:solidFill>
                      <a:srgbClr val="92D050"/>
                    </a:solidFill>
                  </a:tcPr>
                </a:tc>
                <a:tc hMerge="1">
                  <a:txBody>
                    <a:bodyPr/>
                    <a:lstStyle/>
                    <a:p>
                      <a:pPr algn="l"/>
                      <a:endParaRPr lang="zh-CN" altLang="en-US" sz="2000" dirty="0"/>
                    </a:p>
                  </a:txBody>
                  <a:tcPr/>
                </a:tc>
                <a:tc hMerge="1">
                  <a:txBody>
                    <a:bodyPr/>
                    <a:lstStyle/>
                    <a:p>
                      <a:pPr algn="l"/>
                      <a:endParaRPr lang="zh-CN" altLang="en-US" sz="2000" dirty="0"/>
                    </a:p>
                  </a:txBody>
                  <a:tcPr/>
                </a:tc>
                <a:tc hMerge="1">
                  <a:txBody>
                    <a:bodyPr/>
                    <a:lstStyle/>
                    <a:p>
                      <a:pPr algn="l"/>
                      <a:endParaRPr lang="zh-CN" altLang="en-US" sz="2000" dirty="0"/>
                    </a:p>
                  </a:txBody>
                  <a:tcPr/>
                </a:tc>
                <a:tc hMerge="1">
                  <a:txBody>
                    <a:bodyPr/>
                    <a:lstStyle/>
                    <a:p>
                      <a:endParaRPr lang="en-US"/>
                    </a:p>
                  </a:txBody>
                  <a:tcPr/>
                </a:tc>
              </a:tr>
              <a:tr h="370840">
                <a:tc>
                  <a:txBody>
                    <a:bodyPr/>
                    <a:lstStyle/>
                    <a:p>
                      <a:pPr marL="0" algn="ctr" defTabSz="914400" rtl="0" eaLnBrk="1" latinLnBrk="0" hangingPunct="1"/>
                      <a:r>
                        <a:rPr lang="en-US" altLang="zh-CN" sz="2000" b="0" kern="1200" dirty="0" smtClean="0">
                          <a:solidFill>
                            <a:schemeClr val="tx1"/>
                          </a:solidFill>
                          <a:latin typeface="+mn-lt"/>
                          <a:ea typeface="+mn-ea"/>
                          <a:cs typeface="+mn-cs"/>
                        </a:rPr>
                        <a:t>Credits</a:t>
                      </a:r>
                    </a:p>
                    <a:p>
                      <a:pPr marL="0" algn="ctr" defTabSz="914400" rtl="0" eaLnBrk="1" latinLnBrk="0" hangingPunct="1"/>
                      <a:r>
                        <a:rPr lang="zh-CN" altLang="en-US" sz="2000" b="0" kern="1200" dirty="0" smtClean="0">
                          <a:solidFill>
                            <a:schemeClr val="tx1"/>
                          </a:solidFill>
                          <a:latin typeface="+mn-lt"/>
                          <a:ea typeface="+mn-ea"/>
                          <a:cs typeface="+mn-cs"/>
                        </a:rPr>
                        <a:t>学分</a:t>
                      </a:r>
                      <a:endParaRPr lang="zh-CN" altLang="en-US" sz="2000" b="0" kern="1200" dirty="0">
                        <a:solidFill>
                          <a:schemeClr val="tx1"/>
                        </a:solidFill>
                        <a:latin typeface="+mn-lt"/>
                        <a:ea typeface="+mn-ea"/>
                        <a:cs typeface="+mn-cs"/>
                      </a:endParaRPr>
                    </a:p>
                  </a:txBody>
                  <a:tcPr>
                    <a:solidFill>
                      <a:schemeClr val="bg1">
                        <a:lumMod val="85000"/>
                      </a:schemeClr>
                    </a:solidFill>
                  </a:tcPr>
                </a:tc>
                <a:tc>
                  <a:txBody>
                    <a:bodyPr/>
                    <a:lstStyle/>
                    <a:p>
                      <a:pPr marL="0" algn="ctr" defTabSz="914400" rtl="0" eaLnBrk="1" latinLnBrk="0" hangingPunct="1"/>
                      <a:r>
                        <a:rPr lang="en-US" altLang="zh-CN" sz="2000" b="0" kern="1200" dirty="0" smtClean="0">
                          <a:solidFill>
                            <a:schemeClr val="tx1"/>
                          </a:solidFill>
                          <a:latin typeface="+mn-lt"/>
                          <a:ea typeface="+mn-ea"/>
                          <a:cs typeface="+mn-cs"/>
                        </a:rPr>
                        <a:t>Business Non-Resident Tuition</a:t>
                      </a:r>
                    </a:p>
                    <a:p>
                      <a:pPr marL="0" algn="ctr" defTabSz="914400" rtl="0" eaLnBrk="1" latinLnBrk="0" hangingPunct="1"/>
                      <a:r>
                        <a:rPr lang="zh-CN" altLang="en-US" sz="2000" b="0" kern="1200" dirty="0" smtClean="0">
                          <a:solidFill>
                            <a:schemeClr val="tx1"/>
                          </a:solidFill>
                          <a:latin typeface="+mn-lt"/>
                          <a:ea typeface="+mn-ea"/>
                          <a:cs typeface="+mn-cs"/>
                        </a:rPr>
                        <a:t>商学院非居民学费</a:t>
                      </a:r>
                      <a:endParaRPr lang="zh-CN" altLang="en-US" sz="2000" b="0" kern="1200" dirty="0">
                        <a:solidFill>
                          <a:schemeClr val="tx1"/>
                        </a:solidFill>
                        <a:latin typeface="+mn-lt"/>
                        <a:ea typeface="+mn-ea"/>
                        <a:cs typeface="+mn-cs"/>
                      </a:endParaRPr>
                    </a:p>
                  </a:txBody>
                  <a:tcPr>
                    <a:solidFill>
                      <a:schemeClr val="bg1">
                        <a:lumMod val="85000"/>
                      </a:schemeClr>
                    </a:solidFill>
                  </a:tcPr>
                </a:tc>
                <a:tc>
                  <a:txBody>
                    <a:bodyPr/>
                    <a:lstStyle/>
                    <a:p>
                      <a:pPr marL="0" algn="ctr" defTabSz="914400" rtl="0" eaLnBrk="1" latinLnBrk="0" hangingPunct="1"/>
                      <a:r>
                        <a:rPr lang="en-US" altLang="zh-CN" sz="2000" b="0" kern="1200" dirty="0" smtClean="0">
                          <a:solidFill>
                            <a:schemeClr val="tx1"/>
                          </a:solidFill>
                          <a:latin typeface="+mn-lt"/>
                          <a:ea typeface="+mn-ea"/>
                          <a:cs typeface="+mn-cs"/>
                        </a:rPr>
                        <a:t>Mandatory Fees</a:t>
                      </a:r>
                    </a:p>
                    <a:p>
                      <a:pPr marL="0" algn="ctr" defTabSz="914400" rtl="0" eaLnBrk="1" latinLnBrk="0" hangingPunct="1"/>
                      <a:r>
                        <a:rPr lang="zh-CN" altLang="en-US" sz="2000" b="0" kern="1200" dirty="0" smtClean="0">
                          <a:solidFill>
                            <a:schemeClr val="tx1"/>
                          </a:solidFill>
                          <a:latin typeface="+mn-lt"/>
                          <a:ea typeface="+mn-ea"/>
                          <a:cs typeface="+mn-cs"/>
                        </a:rPr>
                        <a:t>杂费</a:t>
                      </a:r>
                      <a:endParaRPr lang="zh-CN" altLang="en-US" sz="2000" b="0" kern="1200" dirty="0">
                        <a:solidFill>
                          <a:schemeClr val="tx1"/>
                        </a:solidFill>
                        <a:latin typeface="+mn-lt"/>
                        <a:ea typeface="+mn-ea"/>
                        <a:cs typeface="+mn-cs"/>
                      </a:endParaRPr>
                    </a:p>
                  </a:txBody>
                  <a:tcPr>
                    <a:solidFill>
                      <a:schemeClr val="bg1">
                        <a:lumMod val="85000"/>
                      </a:schemeClr>
                    </a:solidFill>
                  </a:tcPr>
                </a:tc>
                <a:tc>
                  <a:txBody>
                    <a:bodyPr/>
                    <a:lstStyle/>
                    <a:p>
                      <a:pPr marL="0" algn="ctr" defTabSz="914400" rtl="0" eaLnBrk="1" latinLnBrk="0" hangingPunct="1"/>
                      <a:r>
                        <a:rPr lang="en-US" altLang="zh-CN" sz="2000" b="0" kern="1200" dirty="0" smtClean="0">
                          <a:solidFill>
                            <a:schemeClr val="tx1"/>
                          </a:solidFill>
                          <a:latin typeface="+mn-lt"/>
                          <a:ea typeface="+mn-ea"/>
                          <a:cs typeface="+mn-cs"/>
                        </a:rPr>
                        <a:t>Health Insurance</a:t>
                      </a:r>
                    </a:p>
                    <a:p>
                      <a:pPr marL="0" algn="ctr" defTabSz="914400" rtl="0" eaLnBrk="1" latinLnBrk="0" hangingPunct="1"/>
                      <a:r>
                        <a:rPr lang="zh-CN" altLang="en-US" sz="2000" b="0" kern="1200" dirty="0" smtClean="0">
                          <a:solidFill>
                            <a:schemeClr val="tx1"/>
                          </a:solidFill>
                          <a:latin typeface="+mn-lt"/>
                          <a:ea typeface="+mn-ea"/>
                          <a:cs typeface="+mn-cs"/>
                        </a:rPr>
                        <a:t>保险费</a:t>
                      </a:r>
                      <a:endParaRPr lang="zh-CN" altLang="en-US" sz="2000" b="0" kern="1200" dirty="0">
                        <a:solidFill>
                          <a:schemeClr val="tx1"/>
                        </a:solidFill>
                        <a:latin typeface="+mn-lt"/>
                        <a:ea typeface="+mn-ea"/>
                        <a:cs typeface="+mn-cs"/>
                      </a:endParaRPr>
                    </a:p>
                  </a:txBody>
                  <a:tcPr>
                    <a:solidFill>
                      <a:schemeClr val="bg1">
                        <a:lumMod val="85000"/>
                      </a:schemeClr>
                    </a:solidFill>
                  </a:tcPr>
                </a:tc>
                <a:tc>
                  <a:txBody>
                    <a:bodyPr/>
                    <a:lstStyle/>
                    <a:p>
                      <a:pPr marL="0" algn="ctr" defTabSz="914400" rtl="0" eaLnBrk="1" latinLnBrk="0" hangingPunct="1"/>
                      <a:r>
                        <a:rPr lang="en-US" altLang="zh-CN" sz="2000" b="0" kern="1200" dirty="0" smtClean="0">
                          <a:solidFill>
                            <a:schemeClr val="tx1"/>
                          </a:solidFill>
                          <a:latin typeface="+mn-lt"/>
                          <a:ea typeface="+mn-ea"/>
                          <a:cs typeface="+mn-cs"/>
                        </a:rPr>
                        <a:t>Total</a:t>
                      </a:r>
                    </a:p>
                    <a:p>
                      <a:pPr marL="0" algn="ctr" defTabSz="914400" rtl="0" eaLnBrk="1" latinLnBrk="0" hangingPunct="1"/>
                      <a:r>
                        <a:rPr lang="zh-CN" altLang="en-US" sz="2000" b="0" kern="1200" dirty="0" smtClean="0">
                          <a:solidFill>
                            <a:schemeClr val="tx1"/>
                          </a:solidFill>
                          <a:latin typeface="+mn-lt"/>
                          <a:ea typeface="+mn-ea"/>
                          <a:cs typeface="+mn-cs"/>
                        </a:rPr>
                        <a:t>总计</a:t>
                      </a:r>
                      <a:endParaRPr lang="zh-CN" altLang="en-US" sz="2000" b="0" kern="1200" dirty="0">
                        <a:solidFill>
                          <a:schemeClr val="tx1"/>
                        </a:solidFill>
                        <a:latin typeface="+mn-lt"/>
                        <a:ea typeface="+mn-ea"/>
                        <a:cs typeface="+mn-cs"/>
                      </a:endParaRPr>
                    </a:p>
                  </a:txBody>
                  <a:tcPr>
                    <a:solidFill>
                      <a:schemeClr val="bg1">
                        <a:lumMod val="85000"/>
                      </a:schemeClr>
                    </a:solidFill>
                  </a:tcPr>
                </a:tc>
              </a:tr>
              <a:tr h="370840">
                <a:tc>
                  <a:txBody>
                    <a:bodyPr/>
                    <a:lstStyle/>
                    <a:p>
                      <a:pPr algn="ctr"/>
                      <a:r>
                        <a:rPr lang="en-US" altLang="zh-CN" sz="2000" b="0" dirty="0" smtClean="0"/>
                        <a:t>45</a:t>
                      </a:r>
                      <a:endParaRPr lang="zh-CN" altLang="en-US" sz="2000" b="0" dirty="0"/>
                    </a:p>
                  </a:txBody>
                  <a:tcPr>
                    <a:solidFill>
                      <a:schemeClr val="bg1">
                        <a:lumMod val="85000"/>
                      </a:schemeClr>
                    </a:solidFill>
                  </a:tcPr>
                </a:tc>
                <a:tc>
                  <a:txBody>
                    <a:bodyPr/>
                    <a:lstStyle/>
                    <a:p>
                      <a:pPr algn="ctr"/>
                      <a:r>
                        <a:rPr lang="en-US" altLang="zh-CN" sz="2000" b="0" dirty="0" smtClean="0"/>
                        <a:t>$ 22,680</a:t>
                      </a:r>
                    </a:p>
                  </a:txBody>
                  <a:tcPr>
                    <a:solidFill>
                      <a:schemeClr val="bg1">
                        <a:lumMod val="85000"/>
                      </a:schemeClr>
                    </a:solidFill>
                  </a:tcPr>
                </a:tc>
                <a:tc>
                  <a:txBody>
                    <a:bodyPr/>
                    <a:lstStyle/>
                    <a:p>
                      <a:pPr algn="ctr"/>
                      <a:r>
                        <a:rPr lang="en-US" altLang="zh-CN" sz="2000" b="0" dirty="0" smtClean="0"/>
                        <a:t>$ 1,263</a:t>
                      </a:r>
                    </a:p>
                  </a:txBody>
                  <a:tcPr>
                    <a:solidFill>
                      <a:schemeClr val="bg1">
                        <a:lumMod val="85000"/>
                      </a:schemeClr>
                    </a:solidFill>
                  </a:tcPr>
                </a:tc>
                <a:tc>
                  <a:txBody>
                    <a:bodyPr/>
                    <a:lstStyle/>
                    <a:p>
                      <a:pPr algn="ctr"/>
                      <a:r>
                        <a:rPr lang="en-US" altLang="zh-CN" sz="2000" b="0" dirty="0" smtClean="0"/>
                        <a:t>$ 1,782</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0" dirty="0" smtClean="0"/>
                        <a:t>$ 25,725</a:t>
                      </a:r>
                    </a:p>
                  </a:txBody>
                  <a:tcPr>
                    <a:solidFill>
                      <a:schemeClr val="bg1">
                        <a:lumMod val="85000"/>
                      </a:schemeClr>
                    </a:solidFill>
                  </a:tcPr>
                </a:tc>
              </a:tr>
              <a:tr h="370840">
                <a:tc gridSpan="2">
                  <a:txBody>
                    <a:bodyPr/>
                    <a:lstStyle/>
                    <a:p>
                      <a:pPr algn="l"/>
                      <a:r>
                        <a:rPr lang="en-US" altLang="zh-CN" sz="2000" b="0" dirty="0" smtClean="0">
                          <a:solidFill>
                            <a:schemeClr val="bg1"/>
                          </a:solidFill>
                        </a:rPr>
                        <a:t>Total Tuition</a:t>
                      </a:r>
                      <a:r>
                        <a:rPr lang="en-US" altLang="zh-CN" sz="2000" b="0" baseline="0" dirty="0" smtClean="0">
                          <a:solidFill>
                            <a:schemeClr val="bg1"/>
                          </a:solidFill>
                        </a:rPr>
                        <a:t> / Year                                     </a:t>
                      </a:r>
                      <a:endParaRPr lang="zh-CN" altLang="en-US" sz="2000" b="0" dirty="0">
                        <a:solidFill>
                          <a:schemeClr val="bg1"/>
                        </a:solidFill>
                      </a:endParaRPr>
                    </a:p>
                  </a:txBody>
                  <a:tcPr>
                    <a:lnR w="12700" cap="flat" cmpd="sng" algn="ctr">
                      <a:solidFill>
                        <a:schemeClr val="tx1"/>
                      </a:solidFill>
                      <a:prstDash val="solid"/>
                      <a:round/>
                      <a:headEnd type="none" w="med" len="med"/>
                      <a:tailEnd type="none" w="med" len="med"/>
                    </a:lnR>
                    <a:solidFill>
                      <a:srgbClr val="00B050"/>
                    </a:solidFill>
                  </a:tcPr>
                </a:tc>
                <a:tc hMerge="1">
                  <a:txBody>
                    <a:bodyPr/>
                    <a:lstStyle/>
                    <a:p>
                      <a:endParaRPr lang="zh-CN" altLang="en-US"/>
                    </a:p>
                  </a:txBody>
                  <a:tcPr/>
                </a:tc>
                <a:tc gridSpan="2">
                  <a:txBody>
                    <a:bodyPr/>
                    <a:lstStyle/>
                    <a:p>
                      <a:pPr algn="l"/>
                      <a:r>
                        <a:rPr lang="zh-CN" altLang="en-US" sz="2000" b="0" dirty="0" smtClean="0">
                          <a:solidFill>
                            <a:schemeClr val="bg1"/>
                          </a:solidFill>
                        </a:rPr>
                        <a:t>每年学费</a:t>
                      </a:r>
                      <a:endParaRPr lang="zh-CN" altLang="en-US" sz="2000" b="0"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tc h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0" dirty="0" smtClean="0">
                          <a:solidFill>
                            <a:schemeClr val="bg1"/>
                          </a:solidFill>
                        </a:rPr>
                        <a:t>$25,725</a:t>
                      </a:r>
                      <a:endParaRPr lang="zh-CN" altLang="en-US" sz="2000" b="0" dirty="0">
                        <a:solidFill>
                          <a:schemeClr val="bg1"/>
                        </a:solidFill>
                      </a:endParaRPr>
                    </a:p>
                  </a:txBody>
                  <a:tcPr>
                    <a:solidFill>
                      <a:srgbClr val="00B050"/>
                    </a:solidFill>
                  </a:tcPr>
                </a:tc>
              </a:tr>
              <a:tr h="370840">
                <a:tc gridSpan="2">
                  <a:txBody>
                    <a:bodyPr/>
                    <a:lstStyle/>
                    <a:p>
                      <a:pPr algn="l"/>
                      <a:r>
                        <a:rPr lang="en-US" altLang="zh-CN" sz="2000" b="0" dirty="0" smtClean="0">
                          <a:solidFill>
                            <a:schemeClr val="bg1"/>
                          </a:solidFill>
                        </a:rPr>
                        <a:t>Total Tuition  (</a:t>
                      </a:r>
                      <a:r>
                        <a:rPr lang="en-US" altLang="zh-CN" sz="2000" b="0" baseline="0" dirty="0" smtClean="0">
                          <a:solidFill>
                            <a:schemeClr val="bg1"/>
                          </a:solidFill>
                        </a:rPr>
                        <a:t> 2 Years) </a:t>
                      </a:r>
                      <a:r>
                        <a:rPr lang="en-US" altLang="zh-CN" sz="2000" b="0" dirty="0" smtClean="0">
                          <a:solidFill>
                            <a:schemeClr val="bg1"/>
                          </a:solidFill>
                        </a:rPr>
                        <a:t>                </a:t>
                      </a:r>
                      <a:endParaRPr lang="zh-CN" altLang="en-US" sz="2000" b="0" dirty="0">
                        <a:solidFill>
                          <a:schemeClr val="bg1"/>
                        </a:solidFill>
                      </a:endParaRPr>
                    </a:p>
                  </a:txBody>
                  <a:tcPr>
                    <a:lnR w="12700" cap="flat" cmpd="sng" algn="ctr">
                      <a:solidFill>
                        <a:schemeClr val="tx1"/>
                      </a:solidFill>
                      <a:prstDash val="solid"/>
                      <a:round/>
                      <a:headEnd type="none" w="med" len="med"/>
                      <a:tailEnd type="none" w="med" len="med"/>
                    </a:lnR>
                    <a:solidFill>
                      <a:srgbClr val="00B050"/>
                    </a:solidFill>
                  </a:tcPr>
                </a:tc>
                <a:tc hMerge="1">
                  <a:txBody>
                    <a:bodyPr/>
                    <a:lstStyle/>
                    <a:p>
                      <a:endParaRPr lang="zh-CN" altLang="en-US"/>
                    </a:p>
                  </a:txBody>
                  <a:tcPr/>
                </a:tc>
                <a:tc gridSpan="2">
                  <a:txBody>
                    <a:bodyPr/>
                    <a:lstStyle/>
                    <a:p>
                      <a:pPr algn="l"/>
                      <a:r>
                        <a:rPr lang="en-US" altLang="zh-CN" sz="2000" b="0" dirty="0" smtClean="0">
                          <a:solidFill>
                            <a:schemeClr val="bg1"/>
                          </a:solidFill>
                        </a:rPr>
                        <a:t>2</a:t>
                      </a:r>
                      <a:r>
                        <a:rPr lang="zh-CN" altLang="en-US" sz="2000" b="0" dirty="0" smtClean="0">
                          <a:solidFill>
                            <a:schemeClr val="bg1"/>
                          </a:solidFill>
                        </a:rPr>
                        <a:t>年学费总计</a:t>
                      </a:r>
                      <a:endParaRPr lang="zh-CN" altLang="en-US" sz="2000" b="0"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tc h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0" dirty="0" smtClean="0">
                          <a:solidFill>
                            <a:schemeClr val="bg1"/>
                          </a:solidFill>
                        </a:rPr>
                        <a:t> $51,450</a:t>
                      </a:r>
                      <a:endParaRPr lang="zh-CN" altLang="en-US" sz="2000" b="0" dirty="0">
                        <a:solidFill>
                          <a:schemeClr val="bg1"/>
                        </a:solidFill>
                      </a:endParaRPr>
                    </a:p>
                  </a:txBody>
                  <a:tcPr>
                    <a:solidFill>
                      <a:srgbClr val="00B050"/>
                    </a:solidFill>
                  </a:tcPr>
                </a:tc>
              </a:tr>
            </a:tbl>
          </a:graphicData>
        </a:graphic>
      </p:graphicFrame>
    </p:spTree>
    <p:extLst>
      <p:ext uri="{BB962C8B-B14F-4D97-AF65-F5344CB8AC3E}">
        <p14:creationId xmlns="" xmlns:p14="http://schemas.microsoft.com/office/powerpoint/2010/main" val="27534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232" y="2059981"/>
            <a:ext cx="11252353" cy="1938992"/>
          </a:xfrm>
          <a:prstGeom prst="rect">
            <a:avLst/>
          </a:prstGeom>
          <a:noFill/>
        </p:spPr>
        <p:txBody>
          <a:bodyPr wrap="square" rtlCol="0">
            <a:spAutoFit/>
          </a:bodyPr>
          <a:lstStyle/>
          <a:p>
            <a:pPr marL="354013"/>
            <a:endParaRPr lang="en-US" altLang="zh-CN" sz="2000" dirty="0" smtClean="0"/>
          </a:p>
          <a:p>
            <a:pPr marL="457200" indent="-457200">
              <a:buFont typeface="Wingdings" pitchFamily="2" charset="2"/>
              <a:buChar char="v"/>
            </a:pPr>
            <a:r>
              <a:rPr lang="en-US" altLang="zh-CN" sz="2000" dirty="0" smtClean="0"/>
              <a:t>Students </a:t>
            </a:r>
            <a:r>
              <a:rPr lang="en-US" altLang="zh-CN" sz="2000" dirty="0"/>
              <a:t>who meet PSU's academic and language requirements and are recommended by </a:t>
            </a:r>
            <a:r>
              <a:rPr lang="en-US" altLang="zh-CN" sz="2000" dirty="0" smtClean="0"/>
              <a:t>SDU</a:t>
            </a:r>
            <a:r>
              <a:rPr lang="en-US" altLang="zh-CN" sz="2000" dirty="0" smtClean="0"/>
              <a:t> </a:t>
            </a:r>
            <a:r>
              <a:rPr lang="en-US" altLang="zh-CN" sz="2000" dirty="0"/>
              <a:t>will qualify for an annual scholarship of $3,000</a:t>
            </a:r>
            <a:r>
              <a:rPr lang="en-US" altLang="zh-CN" sz="2000" dirty="0" smtClean="0"/>
              <a:t>.</a:t>
            </a:r>
          </a:p>
          <a:p>
            <a:pPr marL="457200" indent="-457200"/>
            <a:r>
              <a:rPr lang="en-US" altLang="zh-CN" sz="2000" dirty="0" smtClean="0"/>
              <a:t>	</a:t>
            </a:r>
            <a:r>
              <a:rPr lang="zh-CN" altLang="en-US" sz="2000" dirty="0" smtClean="0"/>
              <a:t>达到</a:t>
            </a:r>
            <a:r>
              <a:rPr lang="zh-CN" altLang="en-US" sz="2000" dirty="0"/>
              <a:t>波特</a:t>
            </a:r>
            <a:r>
              <a:rPr lang="zh-CN" altLang="en-US" sz="2000" dirty="0" smtClean="0"/>
              <a:t>兰州立大学学术和语言要求、并且被山东大学推荐的学生，将获得每年</a:t>
            </a:r>
            <a:r>
              <a:rPr lang="en-US" altLang="zh-CN" sz="2000" dirty="0" smtClean="0"/>
              <a:t>$3,000</a:t>
            </a:r>
            <a:r>
              <a:rPr lang="zh-CN" altLang="en-US" sz="2000" dirty="0" smtClean="0"/>
              <a:t>的奖学金。</a:t>
            </a:r>
            <a:endParaRPr lang="zh-CN" altLang="en-US" sz="2000" dirty="0"/>
          </a:p>
          <a:p>
            <a:pPr marL="285750" indent="-285750">
              <a:buFont typeface="Wingdings" panose="05000000000000000000" pitchFamily="2" charset="2"/>
              <a:buChar char="v"/>
            </a:pPr>
            <a:endParaRPr lang="zh-CN" altLang="en-US" sz="2000" dirty="0"/>
          </a:p>
        </p:txBody>
      </p:sp>
      <p:grpSp>
        <p:nvGrpSpPr>
          <p:cNvPr id="3" name="Group 2"/>
          <p:cNvGrpSpPr/>
          <p:nvPr/>
        </p:nvGrpSpPr>
        <p:grpSpPr>
          <a:xfrm>
            <a:off x="532484" y="286440"/>
            <a:ext cx="11252353" cy="1264758"/>
            <a:chOff x="532484" y="286440"/>
            <a:chExt cx="11252353" cy="1264758"/>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5" name="TextBox 4"/>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6" name="Group 4"/>
            <p:cNvGrpSpPr/>
            <p:nvPr/>
          </p:nvGrpSpPr>
          <p:grpSpPr>
            <a:xfrm>
              <a:off x="532484" y="454771"/>
              <a:ext cx="2857500" cy="1096427"/>
              <a:chOff x="246046" y="2666522"/>
              <a:chExt cx="2857500" cy="1096427"/>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8" name="TextBox 7"/>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grpSp>
    </p:spTree>
    <p:extLst>
      <p:ext uri="{BB962C8B-B14F-4D97-AF65-F5344CB8AC3E}">
        <p14:creationId xmlns="" xmlns:p14="http://schemas.microsoft.com/office/powerpoint/2010/main" val="302066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232" y="2059981"/>
            <a:ext cx="11252353" cy="707886"/>
          </a:xfrm>
          <a:prstGeom prst="rect">
            <a:avLst/>
          </a:prstGeom>
          <a:noFill/>
        </p:spPr>
        <p:txBody>
          <a:bodyPr wrap="square" rtlCol="0">
            <a:spAutoFit/>
          </a:bodyPr>
          <a:lstStyle/>
          <a:p>
            <a:pPr marL="354013"/>
            <a:endParaRPr lang="en-US" altLang="zh-CN" sz="2000" dirty="0" smtClean="0"/>
          </a:p>
          <a:p>
            <a:pPr marL="285750" indent="-285750">
              <a:buFont typeface="Wingdings" panose="05000000000000000000" pitchFamily="2" charset="2"/>
              <a:buChar char="v"/>
            </a:pPr>
            <a:endParaRPr lang="zh-CN" altLang="en-US" sz="2000" dirty="0"/>
          </a:p>
        </p:txBody>
      </p:sp>
      <p:grpSp>
        <p:nvGrpSpPr>
          <p:cNvPr id="3" name="Group 2"/>
          <p:cNvGrpSpPr/>
          <p:nvPr/>
        </p:nvGrpSpPr>
        <p:grpSpPr>
          <a:xfrm>
            <a:off x="532484" y="286440"/>
            <a:ext cx="11252353" cy="1264758"/>
            <a:chOff x="532484" y="286440"/>
            <a:chExt cx="11252353" cy="1264758"/>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5" name="TextBox 4"/>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6" name="Group 4"/>
            <p:cNvGrpSpPr/>
            <p:nvPr/>
          </p:nvGrpSpPr>
          <p:grpSpPr>
            <a:xfrm>
              <a:off x="532484" y="454771"/>
              <a:ext cx="2857500" cy="1096427"/>
              <a:chOff x="246046" y="2666522"/>
              <a:chExt cx="2857500" cy="1096427"/>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8" name="TextBox 7"/>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grpSp>
      <p:sp>
        <p:nvSpPr>
          <p:cNvPr id="9" name="Rectangle 8"/>
          <p:cNvSpPr/>
          <p:nvPr/>
        </p:nvSpPr>
        <p:spPr>
          <a:xfrm>
            <a:off x="929147" y="1747829"/>
            <a:ext cx="10692581" cy="4555093"/>
          </a:xfrm>
          <a:prstGeom prst="rect">
            <a:avLst/>
          </a:prstGeom>
        </p:spPr>
        <p:txBody>
          <a:bodyPr wrap="square">
            <a:spAutoFit/>
          </a:bodyPr>
          <a:lstStyle/>
          <a:p>
            <a:pPr lvl="0" fontAlgn="base">
              <a:spcBef>
                <a:spcPct val="0"/>
              </a:spcBef>
              <a:spcAft>
                <a:spcPct val="0"/>
              </a:spcAft>
              <a:tabLst>
                <a:tab pos="457200" algn="l"/>
              </a:tabLst>
            </a:pPr>
            <a:r>
              <a:rPr lang="en-US" sz="2000" b="1" u="sng" dirty="0" smtClean="0">
                <a:latin typeface="Calibri" pitchFamily="34" charset="0"/>
                <a:ea typeface="SimSun" pitchFamily="49" charset="-122"/>
                <a:cs typeface="Times New Roman" pitchFamily="18" charset="0"/>
              </a:rPr>
              <a:t>The Benefits of 2</a:t>
            </a:r>
            <a:r>
              <a:rPr lang="en-US" altLang="zh-CN" sz="2000" b="1" u="sng" dirty="0" smtClean="0">
                <a:latin typeface="Calibri" pitchFamily="34" charset="0"/>
                <a:ea typeface="SimSun" pitchFamily="49" charset="-122"/>
                <a:cs typeface="Times New Roman" pitchFamily="18" charset="0"/>
              </a:rPr>
              <a:t>+2</a:t>
            </a:r>
            <a:r>
              <a:rPr lang="en-US" sz="2000" b="1" u="sng" dirty="0" smtClean="0">
                <a:latin typeface="Calibri" pitchFamily="34" charset="0"/>
                <a:ea typeface="SimSun" pitchFamily="49" charset="-122"/>
                <a:cs typeface="Times New Roman" pitchFamily="18" charset="0"/>
              </a:rPr>
              <a:t> Program   2+2项目的优越性</a:t>
            </a:r>
            <a:r>
              <a:rPr lang="zh-CN" altLang="en-US" sz="2000" b="1" u="sng" dirty="0" smtClean="0">
                <a:latin typeface="Calibri" pitchFamily="34" charset="0"/>
                <a:ea typeface="SimSun" pitchFamily="49" charset="-122"/>
                <a:cs typeface="Times New Roman" pitchFamily="18" charset="0"/>
              </a:rPr>
              <a:t>：</a:t>
            </a:r>
            <a:endParaRPr lang="en-US" altLang="zh-CN" sz="2000" b="1" u="sng" dirty="0" smtClean="0">
              <a:latin typeface="Calibri" pitchFamily="34" charset="0"/>
              <a:ea typeface="SimSun" pitchFamily="49" charset="-122"/>
              <a:cs typeface="Times New Roman" pitchFamily="18" charset="0"/>
            </a:endParaRPr>
          </a:p>
          <a:p>
            <a:pPr lvl="0" fontAlgn="base">
              <a:spcBef>
                <a:spcPct val="0"/>
              </a:spcBef>
              <a:spcAft>
                <a:spcPct val="0"/>
              </a:spcAft>
              <a:tabLst>
                <a:tab pos="457200" algn="l"/>
              </a:tabLst>
            </a:pPr>
            <a:endParaRPr lang="en-US" dirty="0" smtClean="0">
              <a:latin typeface="Arial" pitchFamily="34" charset="0"/>
              <a:cs typeface="Arial" pitchFamily="34" charset="0"/>
            </a:endParaRPr>
          </a:p>
          <a:p>
            <a:pPr marL="457200" lvl="0" indent="-457200" eaLnBrk="0" fontAlgn="base" hangingPunct="0">
              <a:spcBef>
                <a:spcPct val="0"/>
              </a:spcBef>
              <a:spcAft>
                <a:spcPct val="0"/>
              </a:spcAft>
              <a:buFont typeface="Wingdings" pitchFamily="2" charset="2"/>
              <a:buChar char="v"/>
              <a:tabLst>
                <a:tab pos="457200" algn="l"/>
              </a:tabLst>
            </a:pPr>
            <a:r>
              <a:rPr lang="en-US" dirty="0" smtClean="0">
                <a:latin typeface="Calibri" pitchFamily="34" charset="0"/>
                <a:ea typeface="SimSun" pitchFamily="49" charset="-122"/>
                <a:cs typeface="Times New Roman" pitchFamily="18" charset="0"/>
              </a:rPr>
              <a:t>Time saving and lower cost, two bachelor's can be completed in 4 years.</a:t>
            </a:r>
            <a:endParaRPr lang="en-US" dirty="0" smtClean="0">
              <a:latin typeface="Arial" pitchFamily="34" charset="0"/>
              <a:cs typeface="Arial" pitchFamily="34" charset="0"/>
            </a:endParaRPr>
          </a:p>
          <a:p>
            <a:pPr marL="457200" lvl="0" indent="-457200" eaLnBrk="0" fontAlgn="base" hangingPunct="0">
              <a:spcBef>
                <a:spcPct val="0"/>
              </a:spcBef>
              <a:spcAft>
                <a:spcPct val="0"/>
              </a:spcAft>
              <a:tabLst>
                <a:tab pos="457200" algn="l"/>
              </a:tabLst>
            </a:pPr>
            <a:r>
              <a:rPr lang="en-US" altLang="zh-CN" dirty="0" smtClean="0">
                <a:latin typeface="SimSun" pitchFamily="49" charset="-122"/>
                <a:ea typeface="SimSun" pitchFamily="49" charset="-122"/>
                <a:cs typeface="SimSun" pitchFamily="49" charset="-122"/>
              </a:rPr>
              <a:t>	</a:t>
            </a:r>
            <a:r>
              <a:rPr lang="zh-CN" altLang="en-US" dirty="0" smtClean="0">
                <a:latin typeface="SimSun" pitchFamily="49" charset="-122"/>
                <a:ea typeface="SimSun" pitchFamily="49" charset="-122"/>
                <a:cs typeface="SimSun" pitchFamily="49" charset="-122"/>
              </a:rPr>
              <a:t>节省时间，节省费用，</a:t>
            </a:r>
            <a:r>
              <a:rPr lang="en-US" altLang="zh-CN" dirty="0" smtClean="0">
                <a:latin typeface="SimSun" pitchFamily="49" charset="-122"/>
                <a:ea typeface="SimSun" pitchFamily="49" charset="-122"/>
                <a:cs typeface="SimSun" pitchFamily="49" charset="-122"/>
              </a:rPr>
              <a:t>4</a:t>
            </a:r>
            <a:r>
              <a:rPr lang="zh-CN" altLang="en-US" dirty="0" smtClean="0">
                <a:latin typeface="SimSun" pitchFamily="49" charset="-122"/>
                <a:ea typeface="SimSun" pitchFamily="49" charset="-122"/>
                <a:cs typeface="SimSun" pitchFamily="49" charset="-122"/>
              </a:rPr>
              <a:t>年中可以完成一个中国的学士学位和一个美国的学士学</a:t>
            </a:r>
            <a:r>
              <a:rPr lang="zh-CN" altLang="en-US" dirty="0" smtClean="0">
                <a:latin typeface="SimSun" pitchFamily="49" charset="-122"/>
                <a:ea typeface="SimSun" pitchFamily="49" charset="-122"/>
                <a:cs typeface="SimSun" pitchFamily="49" charset="-122"/>
              </a:rPr>
              <a:t>位。</a:t>
            </a:r>
            <a:endParaRPr lang="en-US" altLang="zh-CN" dirty="0" smtClean="0">
              <a:latin typeface="SimSun" pitchFamily="49" charset="-122"/>
              <a:ea typeface="SimSun" pitchFamily="49" charset="-122"/>
              <a:cs typeface="SimSun" pitchFamily="49" charset="-122"/>
            </a:endParaRPr>
          </a:p>
          <a:p>
            <a:pPr marL="457200" lvl="0" indent="-457200" eaLnBrk="0" fontAlgn="base" hangingPunct="0">
              <a:spcBef>
                <a:spcPct val="0"/>
              </a:spcBef>
              <a:spcAft>
                <a:spcPct val="0"/>
              </a:spcAft>
              <a:tabLst>
                <a:tab pos="457200" algn="l"/>
              </a:tabLst>
            </a:pPr>
            <a:endParaRPr lang="en-US" altLang="zh-CN" dirty="0" smtClean="0">
              <a:latin typeface="SimSun" pitchFamily="49" charset="-122"/>
              <a:ea typeface="SimSun" pitchFamily="49" charset="-122"/>
              <a:cs typeface="SimSun" pitchFamily="49" charset="-122"/>
            </a:endParaRPr>
          </a:p>
          <a:p>
            <a:pPr marL="457200" indent="-457200" eaLnBrk="0" fontAlgn="base" hangingPunct="0">
              <a:spcBef>
                <a:spcPct val="0"/>
              </a:spcBef>
              <a:spcAft>
                <a:spcPct val="0"/>
              </a:spcAft>
              <a:buFont typeface="Wingdings" pitchFamily="2" charset="2"/>
              <a:buChar char="v"/>
              <a:tabLst>
                <a:tab pos="457200" algn="l"/>
              </a:tabLst>
            </a:pPr>
            <a:r>
              <a:rPr lang="en-US" dirty="0" smtClean="0"/>
              <a:t>Students who meet PSU's academic and language requirements and are recommended by </a:t>
            </a:r>
            <a:r>
              <a:rPr lang="en-US" dirty="0" smtClean="0"/>
              <a:t>S</a:t>
            </a:r>
            <a:r>
              <a:rPr lang="en-US" altLang="zh-CN" dirty="0" smtClean="0"/>
              <a:t>D</a:t>
            </a:r>
            <a:r>
              <a:rPr lang="en-US" dirty="0" smtClean="0"/>
              <a:t>U </a:t>
            </a:r>
            <a:r>
              <a:rPr lang="en-US" dirty="0" smtClean="0"/>
              <a:t>will qualify for an annual scholarship of $3,000.</a:t>
            </a:r>
          </a:p>
          <a:p>
            <a:pPr marL="457200" indent="-457200" eaLnBrk="0" fontAlgn="base" hangingPunct="0">
              <a:spcBef>
                <a:spcPct val="0"/>
              </a:spcBef>
              <a:spcAft>
                <a:spcPct val="0"/>
              </a:spcAft>
              <a:tabLst>
                <a:tab pos="457200" algn="l"/>
              </a:tabLst>
            </a:pPr>
            <a:r>
              <a:rPr lang="en-US" dirty="0" smtClean="0"/>
              <a:t>	</a:t>
            </a:r>
            <a:r>
              <a:rPr lang="zh-CN" altLang="en-US" dirty="0" smtClean="0"/>
              <a:t>被</a:t>
            </a:r>
            <a:r>
              <a:rPr lang="en-US" altLang="zh-CN" dirty="0" smtClean="0"/>
              <a:t>3+1+1</a:t>
            </a:r>
            <a:r>
              <a:rPr lang="zh-CN" altLang="en-US" dirty="0" smtClean="0"/>
              <a:t>项目录取的学生可以获得每年</a:t>
            </a:r>
            <a:r>
              <a:rPr lang="en-US" altLang="zh-CN" dirty="0" smtClean="0"/>
              <a:t>3000</a:t>
            </a:r>
            <a:r>
              <a:rPr lang="zh-CN" altLang="en-US" dirty="0" smtClean="0"/>
              <a:t>美元的奖学金。</a:t>
            </a:r>
            <a:endParaRPr lang="en-US" altLang="zh-CN" dirty="0" smtClean="0"/>
          </a:p>
          <a:p>
            <a:pPr marL="457200" indent="-457200" eaLnBrk="0" fontAlgn="base" hangingPunct="0">
              <a:spcBef>
                <a:spcPct val="0"/>
              </a:spcBef>
              <a:spcAft>
                <a:spcPct val="0"/>
              </a:spcAft>
              <a:tabLst>
                <a:tab pos="457200" algn="l"/>
              </a:tabLst>
            </a:pPr>
            <a:endParaRPr lang="en-US" altLang="zh-CN" dirty="0" smtClean="0">
              <a:latin typeface="SimSun" pitchFamily="49" charset="-122"/>
              <a:ea typeface="SimSun" pitchFamily="49" charset="-122"/>
              <a:cs typeface="SimSun" pitchFamily="49" charset="-122"/>
            </a:endParaRPr>
          </a:p>
          <a:p>
            <a:pPr marL="457200" lvl="0" indent="-457200" fontAlgn="base">
              <a:spcBef>
                <a:spcPct val="0"/>
              </a:spcBef>
              <a:spcAft>
                <a:spcPct val="0"/>
              </a:spcAft>
              <a:buFont typeface="Wingdings" pitchFamily="2" charset="2"/>
              <a:buChar char="v"/>
            </a:pPr>
            <a:r>
              <a:rPr lang="en-US" dirty="0" smtClean="0">
                <a:latin typeface="Calibri" pitchFamily="34" charset="0"/>
                <a:ea typeface="SimSun" pitchFamily="49" charset="-122"/>
                <a:cs typeface="Times New Roman" pitchFamily="18" charset="0"/>
              </a:rPr>
              <a:t>Less cost, comparing with other business schools in the US, the tuition and living cost of the Portland State University is cheaper.</a:t>
            </a:r>
            <a:endParaRPr lang="en-US" dirty="0" smtClean="0">
              <a:latin typeface="Arial" pitchFamily="34" charset="0"/>
              <a:cs typeface="Arial" pitchFamily="34" charset="0"/>
            </a:endParaRPr>
          </a:p>
          <a:p>
            <a:pPr marL="457200" lvl="0" indent="-457200" eaLnBrk="0" fontAlgn="base" hangingPunct="0">
              <a:spcBef>
                <a:spcPct val="0"/>
              </a:spcBef>
              <a:spcAft>
                <a:spcPct val="0"/>
              </a:spcAft>
            </a:pPr>
            <a:r>
              <a:rPr lang="en-US" altLang="zh-CN" dirty="0" smtClean="0">
                <a:latin typeface="Calibri" pitchFamily="34" charset="0"/>
                <a:ea typeface="SimSun" pitchFamily="49" charset="-122"/>
                <a:cs typeface="Times New Roman" pitchFamily="18" charset="0"/>
              </a:rPr>
              <a:t>	</a:t>
            </a:r>
            <a:r>
              <a:rPr lang="zh-CN" altLang="en-US" dirty="0" smtClean="0">
                <a:latin typeface="Calibri" pitchFamily="34" charset="0"/>
                <a:ea typeface="SimSun" pitchFamily="49" charset="-122"/>
                <a:cs typeface="Times New Roman" pitchFamily="18" charset="0"/>
              </a:rPr>
              <a:t>同美国其他大学的商学院相比较，波特兰州立大学商学院的学费和生活费用相对便宜很多。</a:t>
            </a:r>
            <a:endParaRPr lang="en-US" altLang="zh-CN" dirty="0" smtClean="0">
              <a:latin typeface="Calibri" pitchFamily="34" charset="0"/>
              <a:ea typeface="SimSun" pitchFamily="49" charset="-122"/>
              <a:cs typeface="Times New Roman" pitchFamily="18" charset="0"/>
            </a:endParaRPr>
          </a:p>
          <a:p>
            <a:pPr marL="457200" lvl="0" indent="-457200" eaLnBrk="0" fontAlgn="base" hangingPunct="0">
              <a:spcBef>
                <a:spcPct val="0"/>
              </a:spcBef>
              <a:spcAft>
                <a:spcPct val="0"/>
              </a:spcAft>
            </a:pPr>
            <a:endParaRPr lang="en-US" dirty="0" smtClean="0">
              <a:latin typeface="Calibri" pitchFamily="34" charset="0"/>
              <a:ea typeface="SimSun" pitchFamily="49" charset="-122"/>
              <a:cs typeface="Times New Roman" pitchFamily="18" charset="0"/>
            </a:endParaRPr>
          </a:p>
          <a:p>
            <a:pPr marL="457200" lvl="0" indent="-457200" eaLnBrk="0" fontAlgn="base" hangingPunct="0">
              <a:spcBef>
                <a:spcPct val="0"/>
              </a:spcBef>
              <a:spcAft>
                <a:spcPct val="0"/>
              </a:spcAft>
              <a:buFont typeface="Wingdings" pitchFamily="2" charset="2"/>
              <a:buChar char="v"/>
            </a:pPr>
            <a:r>
              <a:rPr lang="en-US" altLang="zh-CN" dirty="0" smtClean="0"/>
              <a:t>Portland City</a:t>
            </a:r>
            <a:r>
              <a:rPr lang="en-US" dirty="0" smtClean="0"/>
              <a:t> is  known as the “City of Roses” and is one of the safest and top 3 best-living cities in the US. </a:t>
            </a:r>
          </a:p>
          <a:p>
            <a:pPr marL="342900" indent="-342900"/>
            <a:r>
              <a:rPr lang="en-US" altLang="zh-CN" dirty="0" smtClean="0"/>
              <a:t>	  </a:t>
            </a:r>
            <a:r>
              <a:rPr lang="zh-CN" altLang="en-US" dirty="0" smtClean="0"/>
              <a:t>波特兰市被称为“玫瑰之城”，是美国最安全和最适合居住的城市前三名之一。 </a:t>
            </a:r>
            <a:endParaRPr lang="en-US" dirty="0" smtClean="0"/>
          </a:p>
          <a:p>
            <a:pPr marL="457200" lvl="0" indent="-457200" eaLnBrk="0" fontAlgn="base" hangingPunct="0">
              <a:spcBef>
                <a:spcPct val="0"/>
              </a:spcBef>
              <a:spcAft>
                <a:spcPct val="0"/>
              </a:spcAft>
              <a:buFont typeface="Wingdings" pitchFamily="2" charset="2"/>
              <a:buChar char="v"/>
              <a:tabLst>
                <a:tab pos="457200" algn="l"/>
              </a:tabLst>
            </a:pPr>
            <a:endParaRPr lang="zh-CN" altLang="en-US" dirty="0" smtClean="0">
              <a:latin typeface="Arial" pitchFamily="34" charset="0"/>
              <a:cs typeface="Arial" pitchFamily="34" charset="0"/>
            </a:endParaRPr>
          </a:p>
        </p:txBody>
      </p:sp>
    </p:spTree>
    <p:extLst>
      <p:ext uri="{BB962C8B-B14F-4D97-AF65-F5344CB8AC3E}">
        <p14:creationId xmlns="" xmlns:p14="http://schemas.microsoft.com/office/powerpoint/2010/main" val="302066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232" y="2059981"/>
            <a:ext cx="11252353" cy="707886"/>
          </a:xfrm>
          <a:prstGeom prst="rect">
            <a:avLst/>
          </a:prstGeom>
          <a:noFill/>
        </p:spPr>
        <p:txBody>
          <a:bodyPr wrap="square" rtlCol="0">
            <a:spAutoFit/>
          </a:bodyPr>
          <a:lstStyle/>
          <a:p>
            <a:pPr marL="354013"/>
            <a:endParaRPr lang="en-US" altLang="zh-CN" sz="2000" dirty="0" smtClean="0"/>
          </a:p>
          <a:p>
            <a:pPr marL="285750" indent="-285750">
              <a:buFont typeface="Wingdings" panose="05000000000000000000" pitchFamily="2" charset="2"/>
              <a:buChar char="v"/>
            </a:pPr>
            <a:endParaRPr lang="zh-CN" altLang="en-US" sz="2000" dirty="0"/>
          </a:p>
        </p:txBody>
      </p:sp>
      <p:grpSp>
        <p:nvGrpSpPr>
          <p:cNvPr id="3" name="Group 2"/>
          <p:cNvGrpSpPr/>
          <p:nvPr/>
        </p:nvGrpSpPr>
        <p:grpSpPr>
          <a:xfrm>
            <a:off x="532484" y="286440"/>
            <a:ext cx="11252353" cy="1264758"/>
            <a:chOff x="532484" y="286440"/>
            <a:chExt cx="11252353" cy="1264758"/>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5" name="TextBox 4"/>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grpSp>
          <p:nvGrpSpPr>
            <p:cNvPr id="6" name="Group 4"/>
            <p:cNvGrpSpPr/>
            <p:nvPr/>
          </p:nvGrpSpPr>
          <p:grpSpPr>
            <a:xfrm>
              <a:off x="532484" y="454771"/>
              <a:ext cx="2857500" cy="1096427"/>
              <a:chOff x="246046" y="2666522"/>
              <a:chExt cx="2857500" cy="1096427"/>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6046" y="2666522"/>
                <a:ext cx="2857500" cy="704850"/>
              </a:xfrm>
              <a:prstGeom prst="rect">
                <a:avLst/>
              </a:prstGeom>
            </p:spPr>
          </p:pic>
          <p:sp>
            <p:nvSpPr>
              <p:cNvPr id="8" name="TextBox 7"/>
              <p:cNvSpPr txBox="1"/>
              <p:nvPr/>
            </p:nvSpPr>
            <p:spPr>
              <a:xfrm>
                <a:off x="977290" y="3393617"/>
                <a:ext cx="1828800" cy="369332"/>
              </a:xfrm>
              <a:prstGeom prst="rect">
                <a:avLst/>
              </a:prstGeom>
              <a:noFill/>
            </p:spPr>
            <p:txBody>
              <a:bodyPr wrap="square" rtlCol="0">
                <a:spAutoFit/>
              </a:bodyPr>
              <a:lstStyle/>
              <a:p>
                <a:r>
                  <a:rPr lang="zh-CN" altLang="en-US" dirty="0" smtClean="0"/>
                  <a:t>商业管理学院</a:t>
                </a:r>
                <a:endParaRPr lang="en-US" altLang="zh-CN" dirty="0" smtClean="0"/>
              </a:p>
            </p:txBody>
          </p:sp>
        </p:grpSp>
      </p:grpSp>
      <p:sp>
        <p:nvSpPr>
          <p:cNvPr id="9" name="Rectangle 8"/>
          <p:cNvSpPr/>
          <p:nvPr/>
        </p:nvSpPr>
        <p:spPr>
          <a:xfrm>
            <a:off x="929148" y="1747829"/>
            <a:ext cx="10441858" cy="369332"/>
          </a:xfrm>
          <a:prstGeom prst="rect">
            <a:avLst/>
          </a:prstGeom>
        </p:spPr>
        <p:txBody>
          <a:bodyPr wrap="square">
            <a:spAutoFit/>
          </a:bodyPr>
          <a:lstStyle/>
          <a:p>
            <a:pPr marL="457200" lvl="0" indent="-457200" eaLnBrk="0" fontAlgn="base" hangingPunct="0">
              <a:spcBef>
                <a:spcPct val="0"/>
              </a:spcBef>
              <a:spcAft>
                <a:spcPct val="0"/>
              </a:spcAft>
              <a:buFont typeface="Wingdings" pitchFamily="2" charset="2"/>
              <a:buChar char="v"/>
              <a:tabLst>
                <a:tab pos="457200" algn="l"/>
              </a:tabLst>
            </a:pPr>
            <a:endParaRPr lang="zh-CN" altLang="en-US" dirty="0" smtClean="0">
              <a:latin typeface="Arial" pitchFamily="34" charset="0"/>
              <a:cs typeface="Arial" pitchFamily="34" charset="0"/>
            </a:endParaRPr>
          </a:p>
        </p:txBody>
      </p:sp>
      <p:sp>
        <p:nvSpPr>
          <p:cNvPr id="10" name="Rectangle 9"/>
          <p:cNvSpPr/>
          <p:nvPr/>
        </p:nvSpPr>
        <p:spPr>
          <a:xfrm>
            <a:off x="899651" y="1677949"/>
            <a:ext cx="10323871" cy="4708981"/>
          </a:xfrm>
          <a:prstGeom prst="rect">
            <a:avLst/>
          </a:prstGeom>
        </p:spPr>
        <p:txBody>
          <a:bodyPr wrap="square">
            <a:spAutoFit/>
          </a:bodyPr>
          <a:lstStyle/>
          <a:p>
            <a:pPr marL="457200" lvl="0" indent="-457200" fontAlgn="base">
              <a:spcBef>
                <a:spcPct val="0"/>
              </a:spcBef>
              <a:spcAft>
                <a:spcPct val="0"/>
              </a:spcAft>
              <a:buFont typeface="Wingdings" pitchFamily="2" charset="2"/>
              <a:buChar char="v"/>
            </a:pPr>
            <a:r>
              <a:rPr lang="en-US" altLang="zh-CN" sz="2000" dirty="0" smtClean="0"/>
              <a:t>Business Management Core (BMC) Program </a:t>
            </a:r>
            <a:r>
              <a:rPr lang="en-US" altLang="zh-CN" sz="2000" dirty="0" smtClean="0"/>
              <a:t>O</a:t>
            </a:r>
            <a:r>
              <a:rPr lang="en-US" altLang="zh-CN" sz="2000" dirty="0" smtClean="0"/>
              <a:t>ffice will </a:t>
            </a:r>
            <a:r>
              <a:rPr lang="en-US" sz="2000" dirty="0" smtClean="0"/>
              <a:t>offer graduate admission </a:t>
            </a:r>
            <a:r>
              <a:rPr lang="en-US" sz="2000" dirty="0" smtClean="0"/>
              <a:t>consulting services for </a:t>
            </a:r>
            <a:r>
              <a:rPr lang="en-US" sz="2000" dirty="0" smtClean="0"/>
              <a:t>students seeking </a:t>
            </a:r>
            <a:r>
              <a:rPr lang="en-US" sz="2000" dirty="0" smtClean="0"/>
              <a:t>admission to </a:t>
            </a:r>
            <a:r>
              <a:rPr lang="en-US" sz="2000" dirty="0" smtClean="0"/>
              <a:t>US or UK graduate </a:t>
            </a:r>
            <a:r>
              <a:rPr lang="en-US" sz="2000" dirty="0" smtClean="0"/>
              <a:t>school</a:t>
            </a:r>
            <a:r>
              <a:rPr lang="en-US" sz="2000" dirty="0" smtClean="0"/>
              <a:t>. </a:t>
            </a:r>
            <a:r>
              <a:rPr lang="en-US" sz="2000" dirty="0" smtClean="0">
                <a:ea typeface="SimSun" pitchFamily="49" charset="-122"/>
                <a:cs typeface="Times New Roman" pitchFamily="18" charset="0"/>
              </a:rPr>
              <a:t>Under </a:t>
            </a:r>
            <a:r>
              <a:rPr lang="en-US" sz="2000" dirty="0" smtClean="0">
                <a:ea typeface="SimSun" pitchFamily="49" charset="-122"/>
                <a:cs typeface="Times New Roman" pitchFamily="18" charset="0"/>
              </a:rPr>
              <a:t>normal circumstances, Chinese students apply for the graduate schools in the US or UK,  they usually use the Chinese middle agents to help them, which cost about </a:t>
            </a:r>
            <a:r>
              <a:rPr lang="en-US" altLang="zh-CN" sz="2000" dirty="0" smtClean="0">
                <a:ea typeface="SimSun" pitchFamily="49" charset="-122"/>
                <a:cs typeface="Times New Roman" pitchFamily="18" charset="0"/>
              </a:rPr>
              <a:t>RMB ¥30,000 to 50,000. But students in the 2+2 program will eliminates all these costs.</a:t>
            </a:r>
            <a:r>
              <a:rPr lang="en-US" altLang="zh-CN" sz="2000" dirty="0" smtClean="0">
                <a:ea typeface="宋体" pitchFamily="49" charset="-122"/>
              </a:rPr>
              <a:t> Business Management Core (BMC) program at the School of Business will give assistance on graduate school application strategy, and counsel each student individually on the choice of schools, content of application package, and application strategy., </a:t>
            </a:r>
            <a:r>
              <a:rPr lang="en-US" altLang="zh-CN" sz="2000" dirty="0" smtClean="0">
                <a:ea typeface="宋体" pitchFamily="49" charset="-122"/>
              </a:rPr>
              <a:t>it s</a:t>
            </a:r>
            <a:r>
              <a:rPr lang="en-US" altLang="zh-CN" sz="2000" dirty="0" smtClean="0">
                <a:ea typeface="SimSun" pitchFamily="49" charset="-122"/>
                <a:cs typeface="Times New Roman" pitchFamily="18" charset="0"/>
              </a:rPr>
              <a:t>aves </a:t>
            </a:r>
            <a:r>
              <a:rPr lang="en-US" altLang="zh-CN" sz="2000" dirty="0" smtClean="0">
                <a:ea typeface="SimSun" pitchFamily="49" charset="-122"/>
                <a:cs typeface="Times New Roman" pitchFamily="18" charset="0"/>
              </a:rPr>
              <a:t>a lot of money and time.</a:t>
            </a:r>
          </a:p>
          <a:p>
            <a:pPr marL="457200" lvl="0" indent="-457200" fontAlgn="base">
              <a:spcBef>
                <a:spcPct val="0"/>
              </a:spcBef>
              <a:spcAft>
                <a:spcPct val="0"/>
              </a:spcAft>
            </a:pPr>
            <a:r>
              <a:rPr lang="en-US" altLang="zh-CN" sz="2000" dirty="0" smtClean="0">
                <a:ea typeface="SimSun" pitchFamily="49" charset="-122"/>
                <a:cs typeface="SimSun" pitchFamily="49" charset="-122"/>
              </a:rPr>
              <a:t>	</a:t>
            </a:r>
            <a:r>
              <a:rPr lang="zh-CN" altLang="en-US" sz="2000" dirty="0" smtClean="0">
                <a:latin typeface="+mn-ea"/>
                <a:cs typeface="SimSun" pitchFamily="49" charset="-122"/>
              </a:rPr>
              <a:t>商学院商业管理核心项目办公室将为</a:t>
            </a:r>
            <a:r>
              <a:rPr lang="en-US" altLang="zh-CN" sz="2000" dirty="0" smtClean="0">
                <a:latin typeface="+mn-ea"/>
                <a:cs typeface="SimSun" pitchFamily="49" charset="-122"/>
              </a:rPr>
              <a:t>2+2</a:t>
            </a:r>
            <a:r>
              <a:rPr lang="zh-CN" altLang="en-US" sz="2000" dirty="0" smtClean="0">
                <a:latin typeface="+mn-ea"/>
                <a:cs typeface="SimSun" pitchFamily="49" charset="-122"/>
              </a:rPr>
              <a:t>项目中希望申请美国或者英国研究生项目的学生提供全方位的咨询服务。在</a:t>
            </a:r>
            <a:r>
              <a:rPr lang="zh-CN" altLang="en-US" sz="2000" dirty="0" smtClean="0">
                <a:latin typeface="+mn-ea"/>
                <a:cs typeface="SimSun" pitchFamily="49" charset="-122"/>
              </a:rPr>
              <a:t>一般的情况下，中国学生申请美国或者英国的研究生项目，绝大部分学生是雇佣中国的中介公司帮助申请，一般要花费大约</a:t>
            </a:r>
            <a:r>
              <a:rPr lang="en-US" altLang="zh-CN" sz="2000" dirty="0" smtClean="0">
                <a:latin typeface="+mn-ea"/>
                <a:cs typeface="SimSun" pitchFamily="49" charset="-122"/>
              </a:rPr>
              <a:t>3</a:t>
            </a:r>
            <a:r>
              <a:rPr lang="zh-CN" altLang="en-US" sz="2000" dirty="0" smtClean="0">
                <a:latin typeface="+mn-ea"/>
                <a:cs typeface="SimSun" pitchFamily="49" charset="-122"/>
              </a:rPr>
              <a:t>万</a:t>
            </a:r>
            <a:r>
              <a:rPr lang="en-US" altLang="zh-CN" sz="2000" dirty="0" smtClean="0">
                <a:latin typeface="+mn-ea"/>
                <a:cs typeface="SimSun" pitchFamily="49" charset="-122"/>
              </a:rPr>
              <a:t>-5</a:t>
            </a:r>
            <a:r>
              <a:rPr lang="zh-CN" altLang="en-US" sz="2000" dirty="0" smtClean="0">
                <a:latin typeface="+mn-ea"/>
                <a:cs typeface="SimSun" pitchFamily="49" charset="-122"/>
              </a:rPr>
              <a:t>万的中介费用。而参加</a:t>
            </a:r>
            <a:r>
              <a:rPr lang="en-US" altLang="zh-CN" sz="2000" dirty="0" smtClean="0">
                <a:latin typeface="+mn-ea"/>
                <a:cs typeface="SimSun" pitchFamily="49" charset="-122"/>
              </a:rPr>
              <a:t>2+2</a:t>
            </a:r>
            <a:r>
              <a:rPr lang="zh-CN" altLang="en-US" sz="2000" dirty="0" smtClean="0">
                <a:latin typeface="+mn-ea"/>
                <a:cs typeface="SimSun" pitchFamily="49" charset="-122"/>
              </a:rPr>
              <a:t>项目的学生可以免去这些额外的费用，不需要去支付</a:t>
            </a:r>
            <a:r>
              <a:rPr lang="en-US" altLang="zh-CN" sz="2000" dirty="0" smtClean="0">
                <a:latin typeface="+mn-ea"/>
                <a:cs typeface="SimSun" pitchFamily="49" charset="-122"/>
              </a:rPr>
              <a:t>3</a:t>
            </a:r>
            <a:r>
              <a:rPr lang="zh-CN" altLang="en-US" sz="2000" dirty="0" smtClean="0">
                <a:latin typeface="+mn-ea"/>
                <a:cs typeface="SimSun" pitchFamily="49" charset="-122"/>
              </a:rPr>
              <a:t>万</a:t>
            </a:r>
            <a:r>
              <a:rPr lang="en-US" altLang="zh-CN" sz="2000" dirty="0" smtClean="0">
                <a:latin typeface="+mn-ea"/>
                <a:cs typeface="SimSun" pitchFamily="49" charset="-122"/>
              </a:rPr>
              <a:t>-5</a:t>
            </a:r>
            <a:r>
              <a:rPr lang="zh-CN" altLang="en-US" sz="2000" dirty="0" smtClean="0">
                <a:latin typeface="+mn-ea"/>
                <a:cs typeface="SimSun" pitchFamily="49" charset="-122"/>
              </a:rPr>
              <a:t>万人民币的中介费用，</a:t>
            </a:r>
            <a:r>
              <a:rPr lang="zh-CN" altLang="en-US" sz="2000" dirty="0" smtClean="0">
                <a:latin typeface="+mn-ea"/>
              </a:rPr>
              <a:t>波特兰州立大学商学院</a:t>
            </a:r>
            <a:r>
              <a:rPr lang="en-US" altLang="zh-CN" sz="2000" dirty="0" smtClean="0">
                <a:latin typeface="+mn-ea"/>
              </a:rPr>
              <a:t>BMC</a:t>
            </a:r>
            <a:r>
              <a:rPr lang="zh-CN" altLang="en-US" sz="2000" dirty="0" smtClean="0">
                <a:latin typeface="+mn-ea"/>
              </a:rPr>
              <a:t>项目将给与学生全方位的帮助，帮助学生了解申请美国大学研究生项目的程序和策略</a:t>
            </a:r>
            <a:r>
              <a:rPr lang="en-US" altLang="zh-CN" sz="2000" dirty="0" smtClean="0">
                <a:latin typeface="+mn-ea"/>
              </a:rPr>
              <a:t>, </a:t>
            </a:r>
            <a:r>
              <a:rPr lang="zh-CN" altLang="en-US" sz="2000" dirty="0" smtClean="0">
                <a:latin typeface="+mn-ea"/>
              </a:rPr>
              <a:t>并根据每个学生的具体情况给予个别的关于选择学校专业</a:t>
            </a:r>
            <a:r>
              <a:rPr lang="en-US" altLang="zh-CN" sz="2000" dirty="0" smtClean="0">
                <a:latin typeface="+mn-ea"/>
              </a:rPr>
              <a:t>, </a:t>
            </a:r>
            <a:r>
              <a:rPr lang="zh-CN" altLang="en-US" sz="2000" dirty="0" smtClean="0">
                <a:latin typeface="+mn-ea"/>
              </a:rPr>
              <a:t>申请步骤</a:t>
            </a:r>
            <a:r>
              <a:rPr lang="en-US" altLang="zh-CN" sz="2000" dirty="0" smtClean="0">
                <a:latin typeface="+mn-ea"/>
              </a:rPr>
              <a:t>, </a:t>
            </a:r>
            <a:r>
              <a:rPr lang="zh-CN" altLang="en-US" sz="2000" dirty="0" smtClean="0">
                <a:latin typeface="+mn-ea"/>
              </a:rPr>
              <a:t>和申请的策略方面的辅导</a:t>
            </a:r>
            <a:r>
              <a:rPr lang="en-US" altLang="zh-CN" sz="2000" dirty="0" smtClean="0">
                <a:latin typeface="+mn-ea"/>
              </a:rPr>
              <a:t>.</a:t>
            </a:r>
            <a:endParaRPr lang="zh-CN" altLang="en-US" sz="2000" dirty="0" smtClean="0">
              <a:latin typeface="+mn-ea"/>
              <a:cs typeface="Arial" pitchFamily="34" charset="0"/>
            </a:endParaRPr>
          </a:p>
        </p:txBody>
      </p:sp>
    </p:spTree>
    <p:extLst>
      <p:ext uri="{BB962C8B-B14F-4D97-AF65-F5344CB8AC3E}">
        <p14:creationId xmlns="" xmlns:p14="http://schemas.microsoft.com/office/powerpoint/2010/main" val="302066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269" y="1884217"/>
            <a:ext cx="10935713" cy="4605363"/>
          </a:xfrm>
          <a:prstGeom prst="rect">
            <a:avLst/>
          </a:prstGeom>
        </p:spPr>
        <p:txBody>
          <a:bodyPr wrap="square">
            <a:spAutoFit/>
          </a:bodyPr>
          <a:lstStyle/>
          <a:p>
            <a:pPr marL="91440" lvl="0" indent="-91440" algn="ctr">
              <a:lnSpc>
                <a:spcPct val="90000"/>
              </a:lnSpc>
              <a:spcBef>
                <a:spcPts val="1200"/>
              </a:spcBef>
              <a:spcAft>
                <a:spcPts val="200"/>
              </a:spcAft>
              <a:buClr>
                <a:schemeClr val="accent1"/>
              </a:buClr>
              <a:buSzPct val="100000"/>
              <a:buFont typeface="Calibri" panose="020F0502020204030204" pitchFamily="34" charset="0"/>
              <a:buChar char=" "/>
              <a:defRPr/>
            </a:pPr>
            <a:r>
              <a:rPr lang="en-US" sz="5400" b="1" dirty="0" smtClean="0">
                <a:solidFill>
                  <a:schemeClr val="tx1">
                    <a:lumMod val="75000"/>
                    <a:lumOff val="25000"/>
                  </a:schemeClr>
                </a:solidFill>
                <a:latin typeface="Arial Narrow" pitchFamily="34" charset="0"/>
                <a:ea typeface="宋体" pitchFamily="2" charset="-122"/>
              </a:rPr>
              <a:t>Welcome to School of Business Administration </a:t>
            </a:r>
          </a:p>
          <a:p>
            <a:pPr marL="91440" lvl="0" indent="-91440" algn="ctr">
              <a:lnSpc>
                <a:spcPct val="90000"/>
              </a:lnSpc>
              <a:spcBef>
                <a:spcPts val="1200"/>
              </a:spcBef>
              <a:spcAft>
                <a:spcPts val="200"/>
              </a:spcAft>
              <a:buClr>
                <a:schemeClr val="accent1"/>
              </a:buClr>
              <a:buSzPct val="100000"/>
              <a:buFont typeface="Calibri" panose="020F0502020204030204" pitchFamily="34" charset="0"/>
              <a:buChar char=" "/>
              <a:defRPr/>
            </a:pPr>
            <a:r>
              <a:rPr lang="en-US" altLang="zh-CN" sz="5400" b="1" dirty="0" smtClean="0">
                <a:solidFill>
                  <a:schemeClr val="tx1">
                    <a:lumMod val="75000"/>
                    <a:lumOff val="25000"/>
                  </a:schemeClr>
                </a:solidFill>
                <a:latin typeface="Arial Narrow" pitchFamily="34" charset="0"/>
                <a:ea typeface="宋体" pitchFamily="2" charset="-122"/>
              </a:rPr>
              <a:t>Portland State University</a:t>
            </a:r>
          </a:p>
          <a:p>
            <a:pPr marL="91440" lvl="0" indent="-91440" algn="ctr">
              <a:lnSpc>
                <a:spcPct val="90000"/>
              </a:lnSpc>
              <a:spcBef>
                <a:spcPts val="1200"/>
              </a:spcBef>
              <a:spcAft>
                <a:spcPts val="200"/>
              </a:spcAft>
              <a:buClr>
                <a:schemeClr val="accent1"/>
              </a:buClr>
              <a:buSzPct val="100000"/>
              <a:buFont typeface="Calibri" panose="020F0502020204030204" pitchFamily="34" charset="0"/>
              <a:buChar char=" "/>
              <a:defRPr/>
            </a:pPr>
            <a:endParaRPr lang="en-US" altLang="zh-CN" sz="800" b="1" dirty="0" smtClean="0">
              <a:solidFill>
                <a:schemeClr val="tx1">
                  <a:lumMod val="75000"/>
                  <a:lumOff val="25000"/>
                </a:schemeClr>
              </a:solidFill>
              <a:ea typeface="宋体" pitchFamily="2" charset="-122"/>
            </a:endParaRPr>
          </a:p>
          <a:p>
            <a:pPr marL="91440" indent="-91440" algn="ctr">
              <a:lnSpc>
                <a:spcPct val="90000"/>
              </a:lnSpc>
              <a:spcBef>
                <a:spcPts val="1200"/>
              </a:spcBef>
              <a:spcAft>
                <a:spcPts val="200"/>
              </a:spcAft>
              <a:buClr>
                <a:schemeClr val="accent1"/>
              </a:buClr>
              <a:buSzPct val="100000"/>
              <a:buFont typeface="Calibri" panose="020F0502020204030204" pitchFamily="34" charset="0"/>
              <a:buChar char=" "/>
              <a:defRPr/>
            </a:pPr>
            <a:r>
              <a:rPr lang="zh-CN" altLang="en-US" sz="6000" b="1" dirty="0" smtClean="0">
                <a:solidFill>
                  <a:schemeClr val="tx1">
                    <a:lumMod val="75000"/>
                    <a:lumOff val="25000"/>
                  </a:schemeClr>
                </a:solidFill>
                <a:ea typeface="宋体" pitchFamily="2" charset="-122"/>
              </a:rPr>
              <a:t>波特兰州立商学院大学欢迎你！</a:t>
            </a:r>
          </a:p>
          <a:p>
            <a:pPr marL="91440" lvl="0" indent="-91440">
              <a:lnSpc>
                <a:spcPct val="90000"/>
              </a:lnSpc>
              <a:spcBef>
                <a:spcPts val="1200"/>
              </a:spcBef>
              <a:spcAft>
                <a:spcPts val="200"/>
              </a:spcAft>
              <a:buClr>
                <a:schemeClr val="accent1"/>
              </a:buClr>
              <a:buSzPct val="100000"/>
              <a:buFont typeface="Calibri" panose="020F0502020204030204" pitchFamily="34" charset="0"/>
              <a:buChar char=" "/>
              <a:defRPr/>
            </a:pPr>
            <a:endParaRPr lang="en-US" altLang="zh-CN" sz="4400" b="1" dirty="0" smtClean="0">
              <a:solidFill>
                <a:schemeClr val="tx1">
                  <a:lumMod val="75000"/>
                  <a:lumOff val="25000"/>
                </a:schemeClr>
              </a:solidFill>
              <a:ea typeface="宋体" pitchFamily="2" charset="-122"/>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0705" y="286440"/>
            <a:ext cx="4394132" cy="895426"/>
          </a:xfrm>
          <a:prstGeom prst="rect">
            <a:avLst/>
          </a:prstGeom>
        </p:spPr>
      </p:pic>
      <p:sp>
        <p:nvSpPr>
          <p:cNvPr id="4" name="TextBox 3"/>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38977" y="2032110"/>
            <a:ext cx="10829581" cy="4271707"/>
          </a:xfrm>
        </p:spPr>
        <p:txBody>
          <a:bodyPr>
            <a:noAutofit/>
          </a:bodyPr>
          <a:lstStyle/>
          <a:p>
            <a:pPr lvl="0"/>
            <a:r>
              <a:rPr lang="en-US" dirty="0" smtClean="0"/>
              <a:t>Portland State University is located in the city of Portland, which is the largest city in the state of Oregon, and one of the four largest coastal-cities on the west coast of the US.  It is beautiful, with spring-like weather all year around, and one of the safest cities in the </a:t>
            </a:r>
            <a:r>
              <a:rPr lang="en-US" smtClean="0"/>
              <a:t>USA. </a:t>
            </a:r>
            <a:endParaRPr lang="en-US" dirty="0" smtClean="0"/>
          </a:p>
          <a:p>
            <a:r>
              <a:rPr lang="zh-CN" altLang="en-US" dirty="0" smtClean="0"/>
              <a:t>波特兰州立大学位于波特兰市区内</a:t>
            </a:r>
            <a:r>
              <a:rPr lang="en-US" dirty="0" smtClean="0"/>
              <a:t>. </a:t>
            </a:r>
            <a:r>
              <a:rPr lang="zh-CN" altLang="en-US" dirty="0" smtClean="0"/>
              <a:t>波特兰市是俄勒岗州最大的城市</a:t>
            </a:r>
            <a:r>
              <a:rPr lang="en-US" dirty="0" smtClean="0"/>
              <a:t>, </a:t>
            </a:r>
            <a:r>
              <a:rPr lang="zh-CN" altLang="en-US" dirty="0" smtClean="0"/>
              <a:t>也是美国西部</a:t>
            </a:r>
            <a:r>
              <a:rPr lang="en-US" dirty="0" smtClean="0"/>
              <a:t>4</a:t>
            </a:r>
            <a:r>
              <a:rPr lang="zh-CN" altLang="en-US" dirty="0" smtClean="0"/>
              <a:t>个最大的港口城市之一</a:t>
            </a:r>
            <a:r>
              <a:rPr lang="en-US" dirty="0" smtClean="0"/>
              <a:t>, </a:t>
            </a:r>
            <a:r>
              <a:rPr lang="zh-CN" altLang="en-US" dirty="0" smtClean="0"/>
              <a:t>波特兰市风景优美</a:t>
            </a:r>
            <a:r>
              <a:rPr lang="en-US" dirty="0" smtClean="0"/>
              <a:t>, </a:t>
            </a:r>
            <a:r>
              <a:rPr lang="zh-CN" altLang="en-US" dirty="0" smtClean="0"/>
              <a:t>四季如春</a:t>
            </a:r>
            <a:r>
              <a:rPr lang="en-US" dirty="0" smtClean="0"/>
              <a:t>, </a:t>
            </a:r>
            <a:r>
              <a:rPr lang="zh-CN" altLang="en-US" dirty="0" smtClean="0"/>
              <a:t>是美国最安全的城市之一</a:t>
            </a:r>
            <a:r>
              <a:rPr lang="en-US" dirty="0" smtClean="0"/>
              <a:t>. </a:t>
            </a:r>
          </a:p>
          <a:p>
            <a:r>
              <a:rPr lang="en-US" dirty="0" smtClean="0"/>
              <a:t>Portland has a climate marked by both warm, dry summers and wet, cool-to-chilly winter days. It is   known as the “City of Roses” and is one of the safest and top 3 best-living cities in the US. </a:t>
            </a:r>
          </a:p>
          <a:p>
            <a:r>
              <a:rPr lang="zh-CN" altLang="en-US" dirty="0" smtClean="0"/>
              <a:t>波特兰的气候特点是夏季温暖干燥，冬季凉爽潮湿。它被称为“玫瑰之城”，是美国最安全和最适合居住的城市前三名之一。 </a:t>
            </a:r>
            <a:endParaRPr lang="en-US" dirty="0" smtClean="0"/>
          </a:p>
          <a:p>
            <a:pPr lvl="0"/>
            <a:r>
              <a:rPr lang="en-US" dirty="0" smtClean="0"/>
              <a:t>The transportation system in the city is very convenient; the street car are available free of charge for students throughout the city center. </a:t>
            </a:r>
          </a:p>
          <a:p>
            <a:r>
              <a:rPr lang="zh-CN" altLang="en-US" dirty="0" smtClean="0"/>
              <a:t>城市内的交通非常方便</a:t>
            </a:r>
            <a:r>
              <a:rPr lang="en-US" dirty="0" smtClean="0"/>
              <a:t>, </a:t>
            </a:r>
            <a:r>
              <a:rPr lang="zh-CN" altLang="en-US" dirty="0" smtClean="0"/>
              <a:t>市内街道有轨车特兰州立大学学生可以免费乘坐</a:t>
            </a:r>
            <a:r>
              <a:rPr lang="en-US" dirty="0" smtClean="0"/>
              <a:t>.</a:t>
            </a:r>
          </a:p>
          <a:p>
            <a:pPr marL="0" indent="0">
              <a:lnSpc>
                <a:spcPct val="100000"/>
              </a:lnSpc>
              <a:buNone/>
            </a:pPr>
            <a:endParaRPr lang="en-US" altLang="zh-CN" dirty="0" smtClean="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06571" cy="1890527"/>
          </a:xfrm>
          <a:prstGeom prst="rect">
            <a:avLst/>
          </a:prstGeom>
        </p:spPr>
      </p:pic>
    </p:spTree>
    <p:extLst>
      <p:ext uri="{BB962C8B-B14F-4D97-AF65-F5344CB8AC3E}">
        <p14:creationId xmlns:p14="http://schemas.microsoft.com/office/powerpoint/2010/main" xmlns="" val="2125877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7058" y="280600"/>
            <a:ext cx="11485147" cy="297896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7058" y="3479897"/>
            <a:ext cx="11485147" cy="2314975"/>
          </a:xfrm>
          <a:prstGeom prst="rect">
            <a:avLst/>
          </a:prstGeom>
        </p:spPr>
      </p:pic>
      <p:sp>
        <p:nvSpPr>
          <p:cNvPr id="5" name="TextBox 4"/>
          <p:cNvSpPr txBox="1"/>
          <p:nvPr/>
        </p:nvSpPr>
        <p:spPr>
          <a:xfrm>
            <a:off x="4385583" y="5949107"/>
            <a:ext cx="3488095" cy="369332"/>
          </a:xfrm>
          <a:prstGeom prst="rect">
            <a:avLst/>
          </a:prstGeom>
          <a:noFill/>
        </p:spPr>
        <p:txBody>
          <a:bodyPr wrap="square" rtlCol="0">
            <a:spAutoFit/>
          </a:bodyPr>
          <a:lstStyle/>
          <a:p>
            <a:r>
              <a:rPr lang="en-US" altLang="zh-CN" dirty="0" smtClean="0"/>
              <a:t>Downtown Portland </a:t>
            </a:r>
            <a:r>
              <a:rPr lang="zh-CN" altLang="en-US" dirty="0" smtClean="0"/>
              <a:t>波特兰市中心</a:t>
            </a:r>
            <a:endParaRPr lang="zh-CN" altLang="en-US" dirty="0"/>
          </a:p>
        </p:txBody>
      </p:sp>
    </p:spTree>
    <p:extLst>
      <p:ext uri="{BB962C8B-B14F-4D97-AF65-F5344CB8AC3E}">
        <p14:creationId xmlns:p14="http://schemas.microsoft.com/office/powerpoint/2010/main" xmlns="" val="392149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5733"/>
            <a:ext cx="10058400" cy="3566160"/>
          </a:xfrm>
        </p:spPr>
        <p:txBody>
          <a:bodyPr>
            <a:normAutofit/>
          </a:bodyPr>
          <a:lstStyle/>
          <a:p>
            <a:r>
              <a:rPr lang="en-US" altLang="zh-CN" sz="4800" dirty="0" smtClean="0"/>
              <a:t>Introduction to Portland State University</a:t>
            </a:r>
            <a:endParaRPr lang="zh-CN" altLang="en-US" sz="4800" dirty="0"/>
          </a:p>
        </p:txBody>
      </p:sp>
      <p:sp>
        <p:nvSpPr>
          <p:cNvPr id="3" name="Text Placeholder 2"/>
          <p:cNvSpPr>
            <a:spLocks noGrp="1"/>
          </p:cNvSpPr>
          <p:nvPr>
            <p:ph type="body" idx="1"/>
          </p:nvPr>
        </p:nvSpPr>
        <p:spPr/>
        <p:txBody>
          <a:bodyPr>
            <a:normAutofit/>
          </a:bodyPr>
          <a:lstStyle/>
          <a:p>
            <a:r>
              <a:rPr lang="zh-CN" altLang="en-US" sz="4000" b="1" dirty="0"/>
              <a:t>波特</a:t>
            </a:r>
            <a:r>
              <a:rPr lang="zh-CN" altLang="en-US" sz="4000" b="1" dirty="0" smtClean="0"/>
              <a:t>兰州立大学简介</a:t>
            </a:r>
            <a:endParaRPr lang="zh-CN" altLang="en-US" sz="4000" b="1" dirty="0"/>
          </a:p>
        </p:txBody>
      </p:sp>
    </p:spTree>
    <p:extLst>
      <p:ext uri="{BB962C8B-B14F-4D97-AF65-F5344CB8AC3E}">
        <p14:creationId xmlns:p14="http://schemas.microsoft.com/office/powerpoint/2010/main" xmlns="" val="112576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0705" y="286440"/>
            <a:ext cx="4394132" cy="89542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3965" y="1559957"/>
            <a:ext cx="5645313" cy="3761190"/>
          </a:xfrm>
          <a:prstGeom prst="rect">
            <a:avLst/>
          </a:prstGeom>
        </p:spPr>
      </p:pic>
      <p:sp>
        <p:nvSpPr>
          <p:cNvPr id="5" name="TextBox 4"/>
          <p:cNvSpPr txBox="1"/>
          <p:nvPr/>
        </p:nvSpPr>
        <p:spPr>
          <a:xfrm>
            <a:off x="6388025" y="5475382"/>
            <a:ext cx="5319694" cy="707886"/>
          </a:xfrm>
          <a:prstGeom prst="rect">
            <a:avLst/>
          </a:prstGeom>
          <a:noFill/>
        </p:spPr>
        <p:txBody>
          <a:bodyPr wrap="square" rtlCol="0">
            <a:spAutoFit/>
          </a:bodyPr>
          <a:lstStyle/>
          <a:p>
            <a:pPr algn="r"/>
            <a:r>
              <a:rPr lang="en-US" altLang="zh-CN" sz="2000" dirty="0" smtClean="0"/>
              <a:t>South Park Blocks </a:t>
            </a:r>
          </a:p>
          <a:p>
            <a:pPr algn="r"/>
            <a:r>
              <a:rPr lang="zh-CN" altLang="en-US" sz="2000" dirty="0"/>
              <a:t>南园</a:t>
            </a:r>
          </a:p>
        </p:txBody>
      </p:sp>
      <p:sp>
        <p:nvSpPr>
          <p:cNvPr id="6" name="TextBox 5"/>
          <p:cNvSpPr txBox="1"/>
          <p:nvPr/>
        </p:nvSpPr>
        <p:spPr>
          <a:xfrm>
            <a:off x="413965" y="5475383"/>
            <a:ext cx="5645313" cy="707886"/>
          </a:xfrm>
          <a:prstGeom prst="rect">
            <a:avLst/>
          </a:prstGeom>
          <a:noFill/>
        </p:spPr>
        <p:txBody>
          <a:bodyPr wrap="square" rtlCol="0">
            <a:spAutoFit/>
          </a:bodyPr>
          <a:lstStyle/>
          <a:p>
            <a:r>
              <a:rPr lang="en-US" altLang="zh-CN" sz="2000" dirty="0" smtClean="0"/>
              <a:t>Portland State University Campus</a:t>
            </a:r>
          </a:p>
          <a:p>
            <a:r>
              <a:rPr lang="zh-CN" altLang="en-US" sz="2000" dirty="0"/>
              <a:t>波特</a:t>
            </a:r>
            <a:r>
              <a:rPr lang="zh-CN" altLang="en-US" sz="2000" dirty="0" smtClean="0"/>
              <a:t>兰州立大学</a:t>
            </a:r>
            <a:r>
              <a:rPr lang="zh-CN" altLang="en-US" sz="2000" dirty="0"/>
              <a:t>校园</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1956" y="1559957"/>
            <a:ext cx="5002881" cy="3752161"/>
          </a:xfrm>
          <a:prstGeom prst="rect">
            <a:avLst/>
          </a:prstGeom>
        </p:spPr>
      </p:pic>
      <p:sp>
        <p:nvSpPr>
          <p:cNvPr id="8" name="TextBox 7"/>
          <p:cNvSpPr txBox="1"/>
          <p:nvPr/>
        </p:nvSpPr>
        <p:spPr>
          <a:xfrm>
            <a:off x="9970265" y="1192883"/>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spTree>
    <p:extLst>
      <p:ext uri="{BB962C8B-B14F-4D97-AF65-F5344CB8AC3E}">
        <p14:creationId xmlns:p14="http://schemas.microsoft.com/office/powerpoint/2010/main" xmlns="" val="3441106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0705" y="286440"/>
            <a:ext cx="4394132" cy="895426"/>
          </a:xfrm>
          <a:prstGeom prst="rect">
            <a:avLst/>
          </a:prstGeom>
        </p:spPr>
      </p:pic>
      <p:sp>
        <p:nvSpPr>
          <p:cNvPr id="9" name="Content Placeholder 8"/>
          <p:cNvSpPr>
            <a:spLocks noGrp="1"/>
          </p:cNvSpPr>
          <p:nvPr>
            <p:ph sz="half" idx="4294967295"/>
          </p:nvPr>
        </p:nvSpPr>
        <p:spPr>
          <a:xfrm>
            <a:off x="470886" y="2484301"/>
            <a:ext cx="3988107" cy="3260993"/>
          </a:xfrm>
        </p:spPr>
        <p:txBody>
          <a:bodyPr>
            <a:normAutofit lnSpcReduction="10000"/>
          </a:bodyPr>
          <a:lstStyle/>
          <a:p>
            <a:pPr>
              <a:lnSpc>
                <a:spcPct val="100000"/>
              </a:lnSpc>
            </a:pPr>
            <a:r>
              <a:rPr lang="en-US" altLang="zh-CN" dirty="0"/>
              <a:t>Portland State University (PSU) is located in downtown Portland, Oregon, United States. Founded in 1946, </a:t>
            </a:r>
            <a:r>
              <a:rPr lang="en-US" dirty="0" smtClean="0">
                <a:latin typeface="Times New Roman" pitchFamily="18" charset="0"/>
              </a:rPr>
              <a:t>is the largest of the 7 public universities in the State of Oregon. </a:t>
            </a:r>
            <a:endParaRPr lang="en-US" altLang="zh-CN" dirty="0"/>
          </a:p>
          <a:p>
            <a:pPr>
              <a:lnSpc>
                <a:spcPct val="100000"/>
              </a:lnSpc>
            </a:pPr>
            <a:r>
              <a:rPr lang="zh-CN" altLang="en-US" dirty="0"/>
              <a:t>波特兰州立大学位于美国俄勒冈州波特兰市中心</a:t>
            </a:r>
            <a:r>
              <a:rPr lang="zh-CN" altLang="en-US" dirty="0" smtClean="0"/>
              <a:t>。建立于</a:t>
            </a:r>
            <a:r>
              <a:rPr lang="en-US" altLang="zh-CN" dirty="0"/>
              <a:t>1946</a:t>
            </a:r>
            <a:r>
              <a:rPr lang="zh-CN" altLang="en-US" dirty="0"/>
              <a:t>年</a:t>
            </a:r>
            <a:r>
              <a:rPr lang="zh-CN" altLang="en-US" dirty="0" smtClean="0"/>
              <a:t>，</a:t>
            </a:r>
            <a:r>
              <a:rPr lang="zh-CN" altLang="en-US" dirty="0" smtClean="0">
                <a:latin typeface="宋体" pitchFamily="49" charset="-122"/>
                <a:ea typeface="宋体" pitchFamily="49" charset="-122"/>
              </a:rPr>
              <a:t>波特兰</a:t>
            </a:r>
            <a:r>
              <a:rPr lang="zh-CN" altLang="en-US" dirty="0" smtClean="0">
                <a:ea typeface="宋体" pitchFamily="49" charset="-122"/>
              </a:rPr>
              <a:t>州立</a:t>
            </a:r>
            <a:r>
              <a:rPr lang="zh-CN" altLang="en-US" dirty="0" smtClean="0">
                <a:latin typeface="宋体" pitchFamily="49" charset="-122"/>
                <a:ea typeface="宋体" pitchFamily="49" charset="-122"/>
              </a:rPr>
              <a:t>大学是美国联邦教育部及美国高等教育学分委员会体系中著名的大学之一</a:t>
            </a:r>
            <a:r>
              <a:rPr lang="en-US" altLang="zh-CN" dirty="0" smtClean="0">
                <a:latin typeface="宋体" pitchFamily="49" charset="-122"/>
                <a:ea typeface="宋体" pitchFamily="49" charset="-122"/>
              </a:rPr>
              <a:t>. </a:t>
            </a:r>
            <a:endParaRPr lang="zh-CN" altLang="en-US" dirty="0"/>
          </a:p>
        </p:txBody>
      </p:sp>
      <p:pic>
        <p:nvPicPr>
          <p:cNvPr id="11" name="Content Placeholder 10"/>
          <p:cNvPicPr>
            <a:picLocks noGrp="1" noChangeAspect="1"/>
          </p:cNvPicPr>
          <p:nvPr>
            <p:ph sz="half" idx="4294967295"/>
          </p:nvPr>
        </p:nvPicPr>
        <p:blipFill>
          <a:blip r:embed="rId3" cstate="print">
            <a:extLst>
              <a:ext uri="{28A0092B-C50C-407E-A947-70E740481C1C}">
                <a14:useLocalDpi xmlns:a14="http://schemas.microsoft.com/office/drawing/2010/main" xmlns="" val="0"/>
              </a:ext>
            </a:extLst>
          </a:blip>
          <a:stretch>
            <a:fillRect/>
          </a:stretch>
        </p:blipFill>
        <p:spPr>
          <a:xfrm>
            <a:off x="4933147" y="1597446"/>
            <a:ext cx="6852979" cy="4164376"/>
          </a:xfrm>
        </p:spPr>
      </p:pic>
      <p:sp>
        <p:nvSpPr>
          <p:cNvPr id="2" name="TextBox 1"/>
          <p:cNvSpPr txBox="1"/>
          <p:nvPr/>
        </p:nvSpPr>
        <p:spPr>
          <a:xfrm>
            <a:off x="9970265" y="1197034"/>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sp>
        <p:nvSpPr>
          <p:cNvPr id="8" name="Rectangle 7"/>
          <p:cNvSpPr/>
          <p:nvPr/>
        </p:nvSpPr>
        <p:spPr>
          <a:xfrm>
            <a:off x="2452254" y="1773382"/>
            <a:ext cx="231370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Portland State University</a:t>
            </a:r>
          </a:p>
          <a:p>
            <a:pPr algn="ctr"/>
            <a:r>
              <a:rPr lang="zh-CN" altLang="en-US" sz="1400" dirty="0" smtClean="0"/>
              <a:t>波特兰州立大学</a:t>
            </a:r>
            <a:endParaRPr lang="en-US" sz="1400" dirty="0"/>
          </a:p>
        </p:txBody>
      </p:sp>
      <p:cxnSp>
        <p:nvCxnSpPr>
          <p:cNvPr id="12" name="Straight Arrow Connector 11"/>
          <p:cNvCxnSpPr>
            <a:stCxn id="8" idx="3"/>
          </p:cNvCxnSpPr>
          <p:nvPr/>
        </p:nvCxnSpPr>
        <p:spPr>
          <a:xfrm>
            <a:off x="4765963" y="2001982"/>
            <a:ext cx="720437" cy="2701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62457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0705" y="286440"/>
            <a:ext cx="4394132" cy="895426"/>
          </a:xfrm>
          <a:prstGeom prst="rect">
            <a:avLst/>
          </a:prstGeom>
        </p:spPr>
      </p:pic>
      <p:sp>
        <p:nvSpPr>
          <p:cNvPr id="5" name="TextBox 4"/>
          <p:cNvSpPr txBox="1"/>
          <p:nvPr/>
        </p:nvSpPr>
        <p:spPr>
          <a:xfrm>
            <a:off x="9970265" y="1181866"/>
            <a:ext cx="1814572" cy="369332"/>
          </a:xfrm>
          <a:prstGeom prst="rect">
            <a:avLst/>
          </a:prstGeom>
          <a:noFill/>
        </p:spPr>
        <p:txBody>
          <a:bodyPr wrap="square" rtlCol="0">
            <a:spAutoFit/>
          </a:bodyPr>
          <a:lstStyle/>
          <a:p>
            <a:pPr algn="r"/>
            <a:r>
              <a:rPr lang="zh-CN" altLang="en-US" dirty="0" smtClean="0"/>
              <a:t>波特兰州立大学</a:t>
            </a:r>
            <a:endParaRPr lang="zh-CN" altLang="en-US" dirty="0"/>
          </a:p>
        </p:txBody>
      </p:sp>
      <p:sp>
        <p:nvSpPr>
          <p:cNvPr id="66561" name="Rectangle 1"/>
          <p:cNvSpPr>
            <a:spLocks noChangeArrowheads="1"/>
          </p:cNvSpPr>
          <p:nvPr/>
        </p:nvSpPr>
        <p:spPr bwMode="auto">
          <a:xfrm>
            <a:off x="501445" y="3051973"/>
            <a:ext cx="1106799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en-US" sz="24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457200" algn="l"/>
              </a:tabLst>
            </a:pPr>
            <a:endParaRPr lang="en-US" sz="2400" dirty="0" smtClean="0">
              <a:latin typeface="Calibri" pitchFamily="34" charset="0"/>
              <a:ea typeface="SimSun" pitchFamily="49" charset="-122"/>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v"/>
              <a:tabLst>
                <a:tab pos="457200" algn="l"/>
              </a:tabLst>
            </a:pPr>
            <a:r>
              <a:rPr kumimoji="0" 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Portland State University is fully accredited by the Northwest Commission on Colleges and Universities. The Carnegie Foundation also classifies PSU under the top schools for Curricular Engagement and Outreach Partnerships.</a:t>
            </a:r>
          </a:p>
          <a:p>
            <a:pPr marL="457200" marR="0" lvl="0" indent="-457200" algn="l" defTabSz="914400" rtl="0" eaLnBrk="0" fontAlgn="base" latinLnBrk="0" hangingPunct="0">
              <a:lnSpc>
                <a:spcPct val="100000"/>
              </a:lnSpc>
              <a:spcBef>
                <a:spcPct val="0"/>
              </a:spcBef>
              <a:spcAft>
                <a:spcPct val="0"/>
              </a:spcAft>
              <a:buClrTx/>
              <a:buSzTx/>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波特兰州立大学是美国教育委员认证的著名大学，教学体系是全美排名前列的大学之一</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a:t>
            </a:r>
          </a:p>
          <a:p>
            <a:pPr marL="457200" marR="0" lvl="0" indent="-457200" algn="l" defTabSz="914400" rtl="0" eaLnBrk="0" fontAlgn="base" latinLnBrk="0" hangingPunct="0">
              <a:lnSpc>
                <a:spcPct val="100000"/>
              </a:lnSpc>
              <a:spcBef>
                <a:spcPct val="0"/>
              </a:spcBef>
              <a:spcAft>
                <a:spcPct val="0"/>
              </a:spcAft>
              <a:buClrTx/>
              <a:buSzTx/>
              <a:tabLst>
                <a:tab pos="457200" algn="l"/>
              </a:tabLst>
            </a:pPr>
            <a:endParaRPr kumimoji="0" lang="zh-CN" alt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Portland State University Campus:  50 acres, total Buildings: 50, student housing properties: 10</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tab pos="457200" algn="l"/>
              </a:tabLst>
            </a:pP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	</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波特兰州立大学占地面积</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50</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亩，共有各种教学和办公楼 </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50</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个，校内学生宿舍</a:t>
            </a:r>
            <a:r>
              <a:rPr kumimoji="0" lang="en-US" altLang="zh-CN"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10</a:t>
            </a:r>
            <a:r>
              <a:rPr kumimoji="0" lang="zh-CN" altLang="en-US" sz="2000" b="0" i="0" u="none" strike="noStrike" cap="none" normalizeH="0" baseline="0" dirty="0" smtClean="0">
                <a:ln>
                  <a:noFill/>
                </a:ln>
                <a:solidFill>
                  <a:schemeClr val="tx1"/>
                </a:solidFill>
                <a:effectLst/>
                <a:latin typeface="Calibri" pitchFamily="34" charset="0"/>
                <a:ea typeface="SimSun" pitchFamily="49" charset="-122"/>
                <a:cs typeface="Times New Roman" pitchFamily="18" charset="0"/>
              </a:rPr>
              <a:t>个 </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37" name="Rectangle 1"/>
          <p:cNvSpPr>
            <a:spLocks noChangeArrowheads="1"/>
          </p:cNvSpPr>
          <p:nvPr/>
        </p:nvSpPr>
        <p:spPr bwMode="auto">
          <a:xfrm>
            <a:off x="516195" y="1506707"/>
            <a:ext cx="10677831"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defTabSz="914400" rtl="0" eaLnBrk="1" fontAlgn="base" latinLnBrk="0" hangingPunct="1">
              <a:lnSpc>
                <a:spcPct val="100000"/>
              </a:lnSpc>
              <a:spcBef>
                <a:spcPct val="0"/>
              </a:spcBef>
              <a:spcAft>
                <a:spcPct val="0"/>
              </a:spcAft>
              <a:buClrTx/>
              <a:buSzTx/>
              <a:buFont typeface="Wingdings" pitchFamily="2" charset="2"/>
              <a:buChar char="v"/>
              <a:tabLst>
                <a:tab pos="457200" algn="l"/>
              </a:tabLst>
            </a:pPr>
            <a:r>
              <a:rPr lang="en-US" sz="2000" dirty="0" smtClean="0"/>
              <a:t>The university is a comprehensive university, offering more than 226 bachelor's, master's and doctoral degrees. The University has a total enrollment of over 29,818 students, including 22,706 undergraduate students, and 7,112 graduate students.  Students enroll at PSU from every USA state.  More than 2,000 students come from 100 different countries.</a:t>
            </a:r>
          </a:p>
          <a:p>
            <a:pPr marL="342900" marR="0" lvl="0" indent="-342900" defTabSz="914400" rtl="0" eaLnBrk="0" fontAlgn="base" latinLnBrk="0" hangingPunct="0">
              <a:lnSpc>
                <a:spcPct val="100000"/>
              </a:lnSpc>
              <a:spcBef>
                <a:spcPct val="0"/>
              </a:spcBef>
              <a:spcAft>
                <a:spcPct val="0"/>
              </a:spcAft>
              <a:buClrTx/>
              <a:buSzTx/>
              <a:tabLst>
                <a:tab pos="457200" algn="l"/>
              </a:tabLst>
            </a:pPr>
            <a:r>
              <a:rPr lang="en-US" altLang="zh-CN" sz="2000" dirty="0" smtClean="0">
                <a:latin typeface="+mn-ea"/>
              </a:rPr>
              <a:t>	</a:t>
            </a:r>
            <a:r>
              <a:rPr lang="zh-CN" altLang="en-US" sz="2000" dirty="0" smtClean="0">
                <a:latin typeface="+mn-ea"/>
              </a:rPr>
              <a:t>波特兰州立大学是一所综合型大学</a:t>
            </a:r>
            <a:r>
              <a:rPr lang="en-US" altLang="zh-CN" sz="2000" dirty="0" smtClean="0">
                <a:latin typeface="+mn-ea"/>
              </a:rPr>
              <a:t>, </a:t>
            </a:r>
            <a:r>
              <a:rPr lang="zh-CN" altLang="en-US" sz="2000" dirty="0" smtClean="0">
                <a:latin typeface="+mn-ea"/>
              </a:rPr>
              <a:t>共有</a:t>
            </a:r>
            <a:r>
              <a:rPr lang="en-US" altLang="zh-CN" sz="2000" dirty="0" smtClean="0">
                <a:latin typeface="+mn-ea"/>
              </a:rPr>
              <a:t>226</a:t>
            </a:r>
            <a:r>
              <a:rPr lang="zh-CN" altLang="en-US" sz="2000" dirty="0" smtClean="0">
                <a:latin typeface="+mn-ea"/>
              </a:rPr>
              <a:t>个本科专业</a:t>
            </a:r>
            <a:r>
              <a:rPr lang="en-US" altLang="zh-CN" sz="2000" dirty="0" smtClean="0">
                <a:latin typeface="+mn-ea"/>
              </a:rPr>
              <a:t>, </a:t>
            </a:r>
            <a:r>
              <a:rPr lang="zh-CN" altLang="en-US" sz="2000" dirty="0" smtClean="0">
                <a:latin typeface="+mn-ea"/>
              </a:rPr>
              <a:t>硕士专业和个博士专业</a:t>
            </a:r>
            <a:r>
              <a:rPr lang="en-US" altLang="zh-CN" sz="2000" dirty="0" smtClean="0">
                <a:latin typeface="+mn-ea"/>
              </a:rPr>
              <a:t>.</a:t>
            </a:r>
            <a:r>
              <a:rPr lang="zh-CN" altLang="en-US" sz="2000" dirty="0" smtClean="0">
                <a:latin typeface="+mn-ea"/>
              </a:rPr>
              <a:t>学生总数为</a:t>
            </a:r>
            <a:r>
              <a:rPr lang="en-US" altLang="zh-CN" sz="2000" dirty="0" smtClean="0">
                <a:latin typeface="+mn-ea"/>
              </a:rPr>
              <a:t>29818</a:t>
            </a:r>
            <a:r>
              <a:rPr lang="zh-CN" altLang="en-US" sz="2000" dirty="0" smtClean="0">
                <a:latin typeface="+mn-ea"/>
              </a:rPr>
              <a:t>名学生</a:t>
            </a:r>
            <a:r>
              <a:rPr lang="en-US" altLang="zh-CN" sz="2000" dirty="0" smtClean="0">
                <a:latin typeface="+mn-ea"/>
              </a:rPr>
              <a:t>,</a:t>
            </a:r>
            <a:r>
              <a:rPr lang="zh-CN" altLang="en-US" sz="2000" dirty="0" smtClean="0">
                <a:latin typeface="+mn-ea"/>
              </a:rPr>
              <a:t>其中包括</a:t>
            </a:r>
            <a:r>
              <a:rPr lang="en-US" altLang="zh-CN" sz="2000" dirty="0" smtClean="0">
                <a:latin typeface="+mn-ea"/>
              </a:rPr>
              <a:t>22706</a:t>
            </a:r>
            <a:r>
              <a:rPr lang="zh-CN" altLang="en-US" sz="2000" dirty="0" smtClean="0">
                <a:latin typeface="+mn-ea"/>
              </a:rPr>
              <a:t>名本科生，</a:t>
            </a:r>
            <a:r>
              <a:rPr lang="en-US" altLang="zh-CN" sz="2000" dirty="0" smtClean="0">
                <a:latin typeface="+mn-ea"/>
              </a:rPr>
              <a:t>7112</a:t>
            </a:r>
            <a:r>
              <a:rPr lang="zh-CN" altLang="en-US" sz="2000" dirty="0" smtClean="0">
                <a:latin typeface="+mn-ea"/>
              </a:rPr>
              <a:t>名研究生</a:t>
            </a:r>
            <a:r>
              <a:rPr lang="en-US" altLang="zh-CN" sz="2000" dirty="0" smtClean="0">
                <a:latin typeface="+mn-ea"/>
              </a:rPr>
              <a:t>. </a:t>
            </a:r>
            <a:r>
              <a:rPr lang="zh-CN" altLang="en-US" sz="2000" dirty="0" smtClean="0">
                <a:latin typeface="+mn-ea"/>
              </a:rPr>
              <a:t>学生们来自美国给个州，大约</a:t>
            </a:r>
            <a:r>
              <a:rPr lang="en-US" altLang="zh-CN" sz="2000" dirty="0" smtClean="0">
                <a:latin typeface="+mn-ea"/>
              </a:rPr>
              <a:t>2000</a:t>
            </a:r>
            <a:r>
              <a:rPr lang="zh-CN" altLang="en-US" sz="2000" dirty="0" smtClean="0">
                <a:latin typeface="+mn-ea"/>
              </a:rPr>
              <a:t>名国际学生来自世界</a:t>
            </a:r>
            <a:r>
              <a:rPr lang="en-US" altLang="zh-CN" sz="2000" dirty="0" smtClean="0">
                <a:latin typeface="+mn-ea"/>
              </a:rPr>
              <a:t>100</a:t>
            </a:r>
            <a:r>
              <a:rPr lang="zh-CN" altLang="en-US" sz="2000" dirty="0" smtClean="0">
                <a:latin typeface="+mn-ea"/>
              </a:rPr>
              <a:t>多个国家。</a:t>
            </a:r>
          </a:p>
        </p:txBody>
      </p:sp>
    </p:spTree>
    <p:extLst>
      <p:ext uri="{BB962C8B-B14F-4D97-AF65-F5344CB8AC3E}">
        <p14:creationId xmlns:p14="http://schemas.microsoft.com/office/powerpoint/2010/main" xmlns="" val="1992587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800" dirty="0" smtClean="0"/>
              <a:t>Introduction to </a:t>
            </a:r>
            <a:br>
              <a:rPr lang="en-US" altLang="zh-CN" sz="4800" dirty="0" smtClean="0"/>
            </a:br>
            <a:r>
              <a:rPr lang="en-US" altLang="zh-CN" sz="4800" dirty="0" smtClean="0"/>
              <a:t>School of Business Administration, Portland State University</a:t>
            </a:r>
            <a:endParaRPr lang="zh-CN" altLang="en-US" sz="4800" dirty="0"/>
          </a:p>
        </p:txBody>
      </p:sp>
      <p:sp>
        <p:nvSpPr>
          <p:cNvPr id="3" name="Text Placeholder 2"/>
          <p:cNvSpPr>
            <a:spLocks noGrp="1"/>
          </p:cNvSpPr>
          <p:nvPr>
            <p:ph type="body" idx="1"/>
          </p:nvPr>
        </p:nvSpPr>
        <p:spPr/>
        <p:txBody>
          <a:bodyPr>
            <a:normAutofit/>
          </a:bodyPr>
          <a:lstStyle/>
          <a:p>
            <a:r>
              <a:rPr lang="zh-CN" altLang="en-US" sz="4000" b="1" dirty="0"/>
              <a:t>波特兰州立大学</a:t>
            </a:r>
            <a:r>
              <a:rPr lang="zh-CN" altLang="en-US" sz="4000" b="1" dirty="0" smtClean="0"/>
              <a:t>商业管理学院</a:t>
            </a:r>
            <a:r>
              <a:rPr lang="zh-CN" altLang="en-US" sz="4000" b="1" dirty="0"/>
              <a:t>简介</a:t>
            </a:r>
          </a:p>
        </p:txBody>
      </p:sp>
    </p:spTree>
    <p:extLst>
      <p:ext uri="{BB962C8B-B14F-4D97-AF65-F5344CB8AC3E}">
        <p14:creationId xmlns:p14="http://schemas.microsoft.com/office/powerpoint/2010/main" xmlns="" val="132044548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4499</TotalTime>
  <Words>1721</Words>
  <Application>Microsoft Office PowerPoint</Application>
  <PresentationFormat>Custom</PresentationFormat>
  <Paragraphs>202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Retrospect</vt:lpstr>
      <vt:lpstr>Slide 1</vt:lpstr>
      <vt:lpstr>Introduction to Portland</vt:lpstr>
      <vt:lpstr>Slide 3</vt:lpstr>
      <vt:lpstr>Slide 4</vt:lpstr>
      <vt:lpstr>Introduction to Portland State University</vt:lpstr>
      <vt:lpstr>Slide 6</vt:lpstr>
      <vt:lpstr>Slide 7</vt:lpstr>
      <vt:lpstr>Slide 8</vt:lpstr>
      <vt:lpstr>Introduction to  School of Business Administration, Portland State University</vt:lpstr>
      <vt:lpstr>Slide 10</vt:lpstr>
      <vt:lpstr>Slide 11</vt:lpstr>
      <vt:lpstr>Slide 12</vt:lpstr>
      <vt:lpstr>Introduction to the 2+2 Dual Degree Program at the  School of Business Administration,  Portland State University</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Xinting</dc:creator>
  <cp:lastModifiedBy>Amethyst</cp:lastModifiedBy>
  <cp:revision>304</cp:revision>
  <dcterms:created xsi:type="dcterms:W3CDTF">2013-03-14T17:47:41Z</dcterms:created>
  <dcterms:modified xsi:type="dcterms:W3CDTF">2013-12-31T17:25:54Z</dcterms:modified>
</cp:coreProperties>
</file>